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handoutMasterIdLst>
    <p:handoutMasterId r:id="rId13"/>
  </p:handoutMasterIdLst>
  <p:sldIdLst>
    <p:sldId id="501" r:id="rId2"/>
    <p:sldId id="485" r:id="rId3"/>
    <p:sldId id="500" r:id="rId4"/>
    <p:sldId id="498" r:id="rId5"/>
    <p:sldId id="503" r:id="rId6"/>
    <p:sldId id="502" r:id="rId7"/>
    <p:sldId id="496" r:id="rId8"/>
    <p:sldId id="499" r:id="rId9"/>
    <p:sldId id="495" r:id="rId10"/>
    <p:sldId id="504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7C80"/>
    <a:srgbClr val="11FF7D"/>
    <a:srgbClr val="FFCCCC"/>
    <a:srgbClr val="3BF010"/>
    <a:srgbClr val="FF3F44"/>
    <a:srgbClr val="FFFFCC"/>
    <a:srgbClr val="33CCCC"/>
    <a:srgbClr val="99CCFF"/>
    <a:srgbClr val="A46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6947" autoAdjust="0"/>
  </p:normalViewPr>
  <p:slideViewPr>
    <p:cSldViewPr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F3935-3DFE-46E2-978D-1C6E8F4B1CF5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</dgm:pt>
    <dgm:pt modelId="{4EF6EE25-89A9-40F0-BEA3-33BE35921C59}">
      <dgm:prSet phldrT="[Текст]" custT="1"/>
      <dgm:spPr/>
      <dgm:t>
        <a:bodyPr/>
        <a:lstStyle/>
        <a:p>
          <a:pPr algn="ctr"/>
          <a:r>
            <a:rPr lang="ru-RU" sz="2000" dirty="0" smtClean="0"/>
            <a:t>Подключено </a:t>
          </a:r>
          <a:r>
            <a:rPr lang="ru-RU" sz="2000" b="1" u="sng" dirty="0" smtClean="0"/>
            <a:t>186</a:t>
          </a:r>
          <a:r>
            <a:rPr lang="ru-RU" sz="2000" dirty="0" smtClean="0"/>
            <a:t> медицинских организаций и </a:t>
          </a:r>
          <a:r>
            <a:rPr lang="ru-RU" sz="2000" b="1" u="sng" dirty="0" smtClean="0"/>
            <a:t>103</a:t>
          </a:r>
          <a:r>
            <a:rPr lang="ru-RU" sz="2000" dirty="0" smtClean="0"/>
            <a:t> аптечных пункта </a:t>
          </a:r>
          <a:endParaRPr lang="ru-RU" sz="2000" dirty="0"/>
        </a:p>
      </dgm:t>
    </dgm:pt>
    <dgm:pt modelId="{E863C452-92D8-4665-93C2-B333AAE43F94}" type="parTrans" cxnId="{09549ADD-90BE-444B-9FFC-3E926321B126}">
      <dgm:prSet/>
      <dgm:spPr/>
      <dgm:t>
        <a:bodyPr/>
        <a:lstStyle/>
        <a:p>
          <a:endParaRPr lang="ru-RU" sz="2000"/>
        </a:p>
      </dgm:t>
    </dgm:pt>
    <dgm:pt modelId="{36FF57E0-E4A6-471E-90CE-0BAD07D7BEB7}" type="sibTrans" cxnId="{09549ADD-90BE-444B-9FFC-3E926321B126}">
      <dgm:prSet/>
      <dgm:spPr/>
      <dgm:t>
        <a:bodyPr/>
        <a:lstStyle/>
        <a:p>
          <a:endParaRPr lang="ru-RU" sz="2000"/>
        </a:p>
      </dgm:t>
    </dgm:pt>
    <dgm:pt modelId="{EE534E32-5E60-44AE-8C48-B027CA091FDF}">
      <dgm:prSet phldrT="[Текст]" custT="1"/>
      <dgm:spPr/>
      <dgm:t>
        <a:bodyPr/>
        <a:lstStyle/>
        <a:p>
          <a:pPr algn="ctr"/>
          <a:r>
            <a:rPr lang="ru-RU" sz="2000" b="1" u="sng" dirty="0" smtClean="0"/>
            <a:t>Более 22 000</a:t>
          </a:r>
          <a:r>
            <a:rPr lang="ru-RU" sz="2000" b="1" u="none" dirty="0" smtClean="0"/>
            <a:t> </a:t>
          </a:r>
          <a:r>
            <a:rPr lang="ru-RU" sz="2000" dirty="0" smtClean="0"/>
            <a:t>зарегистрированных в системе пользователей</a:t>
          </a:r>
          <a:endParaRPr lang="ru-RU" sz="2000" dirty="0"/>
        </a:p>
      </dgm:t>
    </dgm:pt>
    <dgm:pt modelId="{0AD54947-085A-406D-8EF2-E687BF011DFA}" type="parTrans" cxnId="{3DED1476-AD65-4218-BF4E-6DFE344AD62E}">
      <dgm:prSet/>
      <dgm:spPr/>
      <dgm:t>
        <a:bodyPr/>
        <a:lstStyle/>
        <a:p>
          <a:endParaRPr lang="ru-RU" sz="2000"/>
        </a:p>
      </dgm:t>
    </dgm:pt>
    <dgm:pt modelId="{387E40DA-9B28-4797-92D3-560539DA4106}" type="sibTrans" cxnId="{3DED1476-AD65-4218-BF4E-6DFE344AD62E}">
      <dgm:prSet/>
      <dgm:spPr/>
      <dgm:t>
        <a:bodyPr/>
        <a:lstStyle/>
        <a:p>
          <a:endParaRPr lang="ru-RU" sz="2000"/>
        </a:p>
      </dgm:t>
    </dgm:pt>
    <dgm:pt modelId="{4A27059D-2ADB-4DC4-B5A2-6278C9059952}">
      <dgm:prSet phldrT="[Текст]" custT="1"/>
      <dgm:spPr/>
      <dgm:t>
        <a:bodyPr/>
        <a:lstStyle/>
        <a:p>
          <a:pPr algn="ctr"/>
          <a:r>
            <a:rPr lang="ru-RU" sz="2000" dirty="0" smtClean="0"/>
            <a:t>Одновременно работают до </a:t>
          </a:r>
          <a:r>
            <a:rPr lang="ru-RU" sz="2000" b="1" u="sng" dirty="0" smtClean="0"/>
            <a:t>12 000</a:t>
          </a:r>
          <a:r>
            <a:rPr lang="ru-RU" sz="2000" b="1" dirty="0" smtClean="0"/>
            <a:t> </a:t>
          </a:r>
          <a:r>
            <a:rPr lang="ru-RU" sz="2000" dirty="0" smtClean="0"/>
            <a:t>пользователей</a:t>
          </a:r>
          <a:endParaRPr lang="ru-RU" sz="2000" dirty="0"/>
        </a:p>
      </dgm:t>
    </dgm:pt>
    <dgm:pt modelId="{90CD19A3-1AEC-487C-8FDA-C0B882100C5E}" type="parTrans" cxnId="{973F4E6F-191A-49DD-B93B-649CC83D660B}">
      <dgm:prSet/>
      <dgm:spPr/>
      <dgm:t>
        <a:bodyPr/>
        <a:lstStyle/>
        <a:p>
          <a:endParaRPr lang="ru-RU" sz="2000"/>
        </a:p>
      </dgm:t>
    </dgm:pt>
    <dgm:pt modelId="{FEE2277A-CA0D-439B-9A8E-C134F68D756C}" type="sibTrans" cxnId="{973F4E6F-191A-49DD-B93B-649CC83D660B}">
      <dgm:prSet/>
      <dgm:spPr/>
      <dgm:t>
        <a:bodyPr/>
        <a:lstStyle/>
        <a:p>
          <a:endParaRPr lang="ru-RU" sz="2000"/>
        </a:p>
      </dgm:t>
    </dgm:pt>
    <dgm:pt modelId="{DF26AC3D-943B-496A-B923-6CF7D2190166}">
      <dgm:prSet phldrT="[Текст]" custT="1"/>
      <dgm:spPr/>
      <dgm:t>
        <a:bodyPr/>
        <a:lstStyle/>
        <a:p>
          <a:pPr algn="ctr"/>
          <a:r>
            <a:rPr lang="ru-RU" sz="2000" dirty="0" smtClean="0"/>
            <a:t>Выписано  </a:t>
          </a:r>
          <a:r>
            <a:rPr lang="ru-RU" sz="2000" b="1" u="sng" dirty="0" smtClean="0"/>
            <a:t>6,8 млн.</a:t>
          </a:r>
          <a:r>
            <a:rPr lang="ru-RU" sz="2000" dirty="0" smtClean="0"/>
            <a:t> направлений на лабораторные исследования</a:t>
          </a:r>
          <a:endParaRPr lang="ru-RU" sz="2000" dirty="0"/>
        </a:p>
      </dgm:t>
    </dgm:pt>
    <dgm:pt modelId="{E5EFECFC-7F7B-4CF0-AD2B-F85E1F0B02A9}" type="parTrans" cxnId="{713D26AF-9C83-4992-BDF3-48FBF8020B85}">
      <dgm:prSet/>
      <dgm:spPr/>
      <dgm:t>
        <a:bodyPr/>
        <a:lstStyle/>
        <a:p>
          <a:endParaRPr lang="ru-RU" sz="2000"/>
        </a:p>
      </dgm:t>
    </dgm:pt>
    <dgm:pt modelId="{701FE677-D44E-4A04-A53F-C2B60A407B43}" type="sibTrans" cxnId="{713D26AF-9C83-4992-BDF3-48FBF8020B85}">
      <dgm:prSet/>
      <dgm:spPr/>
      <dgm:t>
        <a:bodyPr/>
        <a:lstStyle/>
        <a:p>
          <a:endParaRPr lang="ru-RU" sz="2000"/>
        </a:p>
      </dgm:t>
    </dgm:pt>
    <dgm:pt modelId="{5C078C5A-4029-4185-B522-348B81F9C0EF}">
      <dgm:prSet phldrT="[Текст]" custT="1"/>
      <dgm:spPr/>
      <dgm:t>
        <a:bodyPr/>
        <a:lstStyle/>
        <a:p>
          <a:pPr algn="ctr"/>
          <a:r>
            <a:rPr lang="ru-RU" sz="2000" dirty="0" smtClean="0"/>
            <a:t>Подключено </a:t>
          </a:r>
          <a:r>
            <a:rPr lang="ru-RU" sz="2000" b="1" u="sng" dirty="0" smtClean="0"/>
            <a:t>более 350</a:t>
          </a:r>
          <a:r>
            <a:rPr lang="ru-RU" sz="2000" b="1" u="none" dirty="0" smtClean="0"/>
            <a:t> </a:t>
          </a:r>
          <a:r>
            <a:rPr lang="ru-RU" sz="2000" dirty="0" smtClean="0"/>
            <a:t>единиц лабораторных приборов</a:t>
          </a:r>
          <a:endParaRPr lang="ru-RU" sz="2000" dirty="0"/>
        </a:p>
      </dgm:t>
    </dgm:pt>
    <dgm:pt modelId="{99239DAD-3D86-492E-AE71-940B64F13847}" type="parTrans" cxnId="{F754318D-0539-4677-A09F-EE5DA399948F}">
      <dgm:prSet/>
      <dgm:spPr/>
      <dgm:t>
        <a:bodyPr/>
        <a:lstStyle/>
        <a:p>
          <a:endParaRPr lang="ru-RU" sz="2000"/>
        </a:p>
      </dgm:t>
    </dgm:pt>
    <dgm:pt modelId="{D6C81F9A-D352-40A3-AD12-D1D853C260F3}" type="sibTrans" cxnId="{F754318D-0539-4677-A09F-EE5DA399948F}">
      <dgm:prSet/>
      <dgm:spPr/>
      <dgm:t>
        <a:bodyPr/>
        <a:lstStyle/>
        <a:p>
          <a:endParaRPr lang="ru-RU" sz="2000"/>
        </a:p>
      </dgm:t>
    </dgm:pt>
    <dgm:pt modelId="{B8C0B48D-0544-4213-80AF-E6364D0ACB54}">
      <dgm:prSet phldrT="[Текст]" custT="1"/>
      <dgm:spPr/>
      <dgm:t>
        <a:bodyPr/>
        <a:lstStyle/>
        <a:p>
          <a:pPr algn="ctr"/>
          <a:r>
            <a:rPr lang="ru-RU" sz="2000" dirty="0" smtClean="0"/>
            <a:t>Подключено </a:t>
          </a:r>
          <a:r>
            <a:rPr lang="ru-RU" sz="2000" b="1" u="sng" dirty="0" smtClean="0"/>
            <a:t>50</a:t>
          </a:r>
          <a:r>
            <a:rPr lang="ru-RU" sz="2000" dirty="0" smtClean="0"/>
            <a:t> единиц диагностического оборудования</a:t>
          </a:r>
          <a:endParaRPr lang="ru-RU" sz="2000" dirty="0"/>
        </a:p>
      </dgm:t>
    </dgm:pt>
    <dgm:pt modelId="{5F9E8AB3-10E8-4F29-8C61-5B00B4EF0992}" type="parTrans" cxnId="{34E31DEB-0DA5-412F-8EFE-735C48A2C9B6}">
      <dgm:prSet/>
      <dgm:spPr/>
      <dgm:t>
        <a:bodyPr/>
        <a:lstStyle/>
        <a:p>
          <a:endParaRPr lang="ru-RU" sz="2000"/>
        </a:p>
      </dgm:t>
    </dgm:pt>
    <dgm:pt modelId="{06C09683-D86C-4D5E-81D1-B37ED581F2BF}" type="sibTrans" cxnId="{34E31DEB-0DA5-412F-8EFE-735C48A2C9B6}">
      <dgm:prSet/>
      <dgm:spPr/>
      <dgm:t>
        <a:bodyPr/>
        <a:lstStyle/>
        <a:p>
          <a:endParaRPr lang="ru-RU" sz="2000"/>
        </a:p>
      </dgm:t>
    </dgm:pt>
    <dgm:pt modelId="{2C38498B-34AC-45B5-BD65-9AE170730AC2}">
      <dgm:prSet phldrT="[Текст]" custT="1"/>
      <dgm:spPr/>
      <dgm:t>
        <a:bodyPr/>
        <a:lstStyle/>
        <a:p>
          <a:pPr algn="ctr"/>
          <a:r>
            <a:rPr lang="ru-RU" sz="2000" dirty="0" smtClean="0"/>
            <a:t>Оформлено </a:t>
          </a:r>
          <a:r>
            <a:rPr lang="ru-RU" sz="2000" b="1" u="sng" dirty="0" smtClean="0"/>
            <a:t>более 4 млн.</a:t>
          </a:r>
          <a:r>
            <a:rPr lang="ru-RU" sz="2000" dirty="0" smtClean="0"/>
            <a:t> э</a:t>
          </a:r>
          <a:r>
            <a:rPr lang="ru-RU" altLang="ru-RU" sz="2000" dirty="0" smtClean="0"/>
            <a:t>лектронных медицинских карт</a:t>
          </a:r>
          <a:endParaRPr lang="ru-RU" sz="2000" dirty="0"/>
        </a:p>
      </dgm:t>
    </dgm:pt>
    <dgm:pt modelId="{CDB951F6-BD25-48A3-B6CF-3307C290886B}" type="parTrans" cxnId="{91E0361A-478D-4778-A6A7-66BB4AF39047}">
      <dgm:prSet/>
      <dgm:spPr/>
      <dgm:t>
        <a:bodyPr/>
        <a:lstStyle/>
        <a:p>
          <a:endParaRPr lang="ru-RU" sz="2000"/>
        </a:p>
      </dgm:t>
    </dgm:pt>
    <dgm:pt modelId="{2E802624-DAE9-4F97-99EC-AE4B598A1D15}" type="sibTrans" cxnId="{91E0361A-478D-4778-A6A7-66BB4AF39047}">
      <dgm:prSet/>
      <dgm:spPr/>
      <dgm:t>
        <a:bodyPr/>
        <a:lstStyle/>
        <a:p>
          <a:endParaRPr lang="ru-RU" sz="2000"/>
        </a:p>
      </dgm:t>
    </dgm:pt>
    <dgm:pt modelId="{940E96AF-AC84-45B3-AD47-170B3C8D6B74}">
      <dgm:prSet phldrT="[Текст]" custT="1"/>
      <dgm:spPr/>
      <dgm:t>
        <a:bodyPr/>
        <a:lstStyle/>
        <a:p>
          <a:pPr algn="ctr"/>
          <a:r>
            <a:rPr lang="ru-RU" sz="2000" dirty="0" smtClean="0"/>
            <a:t>Оформлено </a:t>
          </a:r>
          <a:r>
            <a:rPr lang="ru-RU" sz="2000" b="1" u="sng" dirty="0" smtClean="0"/>
            <a:t>280 млн.</a:t>
          </a:r>
          <a:r>
            <a:rPr lang="ru-RU" sz="2000" dirty="0" smtClean="0"/>
            <a:t> событий (случаев оказания мед. помощи)</a:t>
          </a:r>
          <a:endParaRPr lang="ru-RU" sz="2000" dirty="0"/>
        </a:p>
      </dgm:t>
    </dgm:pt>
    <dgm:pt modelId="{B8C45061-CCA3-47B6-B7F5-F0FACE4578A2}" type="parTrans" cxnId="{A1135275-7EB5-4F8E-B774-3402AB03FD9C}">
      <dgm:prSet/>
      <dgm:spPr/>
      <dgm:t>
        <a:bodyPr/>
        <a:lstStyle/>
        <a:p>
          <a:endParaRPr lang="ru-RU" sz="2000"/>
        </a:p>
      </dgm:t>
    </dgm:pt>
    <dgm:pt modelId="{5C32240F-957A-4F07-9600-0C4128888EAF}" type="sibTrans" cxnId="{A1135275-7EB5-4F8E-B774-3402AB03FD9C}">
      <dgm:prSet/>
      <dgm:spPr/>
      <dgm:t>
        <a:bodyPr/>
        <a:lstStyle/>
        <a:p>
          <a:endParaRPr lang="ru-RU" sz="2000"/>
        </a:p>
      </dgm:t>
    </dgm:pt>
    <dgm:pt modelId="{67C1E0FE-F1AF-47D2-8FC9-456CAF01D8BF}">
      <dgm:prSet phldrT="[Текст]" custT="1"/>
      <dgm:spPr/>
      <dgm:t>
        <a:bodyPr/>
        <a:lstStyle/>
        <a:p>
          <a:pPr algn="ctr"/>
          <a:r>
            <a:rPr lang="ru-RU" sz="2000" dirty="0" smtClean="0"/>
            <a:t>Передано в аптечные учреждения </a:t>
          </a:r>
          <a:r>
            <a:rPr lang="ru-RU" sz="2000" b="1" u="sng" dirty="0" smtClean="0"/>
            <a:t>6,8 млн.</a:t>
          </a:r>
          <a:r>
            <a:rPr lang="ru-RU" sz="2000" dirty="0" smtClean="0"/>
            <a:t> электронных рецептов</a:t>
          </a:r>
          <a:endParaRPr lang="ru-RU" sz="2000" dirty="0"/>
        </a:p>
      </dgm:t>
    </dgm:pt>
    <dgm:pt modelId="{854847DF-63A4-4B0F-99EC-F33F7B441067}" type="parTrans" cxnId="{E69BC0BF-17BA-4C75-94E2-02B403118AEA}">
      <dgm:prSet/>
      <dgm:spPr/>
      <dgm:t>
        <a:bodyPr/>
        <a:lstStyle/>
        <a:p>
          <a:endParaRPr lang="ru-RU" sz="2000"/>
        </a:p>
      </dgm:t>
    </dgm:pt>
    <dgm:pt modelId="{254E0E29-0E50-4414-AC08-05855B962EB4}" type="sibTrans" cxnId="{E69BC0BF-17BA-4C75-94E2-02B403118AEA}">
      <dgm:prSet/>
      <dgm:spPr/>
      <dgm:t>
        <a:bodyPr/>
        <a:lstStyle/>
        <a:p>
          <a:endParaRPr lang="ru-RU" sz="2000"/>
        </a:p>
      </dgm:t>
    </dgm:pt>
    <dgm:pt modelId="{6E847111-2F43-40EE-9D37-8D2446AF199C}">
      <dgm:prSet phldrT="[Текст]" custT="1"/>
      <dgm:spPr/>
      <dgm:t>
        <a:bodyPr/>
        <a:lstStyle/>
        <a:p>
          <a:pPr algn="ctr"/>
          <a:r>
            <a:rPr lang="ru-RU" sz="2000" dirty="0" smtClean="0"/>
            <a:t>Сформировано </a:t>
          </a:r>
          <a:r>
            <a:rPr lang="ru-RU" sz="2000" b="1" u="sng" dirty="0" smtClean="0"/>
            <a:t>434 тыс.</a:t>
          </a:r>
          <a:r>
            <a:rPr lang="ru-RU" sz="2000" dirty="0" smtClean="0"/>
            <a:t> реестров-счетов за оказанную мед. помощь</a:t>
          </a:r>
          <a:endParaRPr lang="ru-RU" sz="2000" dirty="0"/>
        </a:p>
      </dgm:t>
    </dgm:pt>
    <dgm:pt modelId="{CD68D942-5597-4B34-B01A-652E19BE6A75}" type="parTrans" cxnId="{1508EE53-3B3B-486A-AE34-9DF9DDB869C0}">
      <dgm:prSet/>
      <dgm:spPr/>
      <dgm:t>
        <a:bodyPr/>
        <a:lstStyle/>
        <a:p>
          <a:endParaRPr lang="ru-RU" sz="2000"/>
        </a:p>
      </dgm:t>
    </dgm:pt>
    <dgm:pt modelId="{526590E7-818C-467D-86CA-56C079378E8B}" type="sibTrans" cxnId="{1508EE53-3B3B-486A-AE34-9DF9DDB869C0}">
      <dgm:prSet/>
      <dgm:spPr/>
      <dgm:t>
        <a:bodyPr/>
        <a:lstStyle/>
        <a:p>
          <a:endParaRPr lang="ru-RU" sz="2000"/>
        </a:p>
      </dgm:t>
    </dgm:pt>
    <dgm:pt modelId="{F047D0F2-C4A6-4AC5-ACBD-8A4EA0C3A618}">
      <dgm:prSet phldrT="[Текст]" custT="1"/>
      <dgm:spPr/>
      <dgm:t>
        <a:bodyPr/>
        <a:lstStyle/>
        <a:p>
          <a:pPr algn="ctr"/>
          <a:r>
            <a:rPr lang="ru-RU" sz="2000" dirty="0" smtClean="0"/>
            <a:t>Заархивировано </a:t>
          </a:r>
          <a:r>
            <a:rPr lang="ru-RU" sz="2000" b="1" u="sng" dirty="0" smtClean="0"/>
            <a:t>35 млн.</a:t>
          </a:r>
          <a:r>
            <a:rPr lang="ru-RU" sz="2000" dirty="0" smtClean="0"/>
            <a:t> медицинских изображений</a:t>
          </a:r>
          <a:endParaRPr lang="ru-RU" sz="2000" dirty="0"/>
        </a:p>
      </dgm:t>
    </dgm:pt>
    <dgm:pt modelId="{AFCB8072-2D0E-455F-A3B0-3F26C115FBA0}" type="parTrans" cxnId="{256B1C00-6CD3-4BED-9B22-26E90F889458}">
      <dgm:prSet/>
      <dgm:spPr/>
      <dgm:t>
        <a:bodyPr/>
        <a:lstStyle/>
        <a:p>
          <a:endParaRPr lang="ru-RU" sz="2000"/>
        </a:p>
      </dgm:t>
    </dgm:pt>
    <dgm:pt modelId="{CCE12BE1-582D-4D76-A916-1F419527C59C}" type="sibTrans" cxnId="{256B1C00-6CD3-4BED-9B22-26E90F889458}">
      <dgm:prSet/>
      <dgm:spPr/>
      <dgm:t>
        <a:bodyPr/>
        <a:lstStyle/>
        <a:p>
          <a:endParaRPr lang="ru-RU" sz="2000"/>
        </a:p>
      </dgm:t>
    </dgm:pt>
    <dgm:pt modelId="{4DFA01C4-E7C7-412B-AFC7-97C5D2C706D7}" type="pres">
      <dgm:prSet presAssocID="{258F3935-3DFE-46E2-978D-1C6E8F4B1CF5}" presName="linearFlow" presStyleCnt="0">
        <dgm:presLayoutVars>
          <dgm:dir/>
          <dgm:resizeHandles val="exact"/>
        </dgm:presLayoutVars>
      </dgm:prSet>
      <dgm:spPr/>
    </dgm:pt>
    <dgm:pt modelId="{D1FF693E-DE48-4082-B000-CD6E8865145E}" type="pres">
      <dgm:prSet presAssocID="{4EF6EE25-89A9-40F0-BEA3-33BE35921C59}" presName="composite" presStyleCnt="0"/>
      <dgm:spPr/>
    </dgm:pt>
    <dgm:pt modelId="{0CE1D222-F7CC-4EC2-8091-D60973BC7749}" type="pres">
      <dgm:prSet presAssocID="{4EF6EE25-89A9-40F0-BEA3-33BE35921C59}" presName="imgShp" presStyleLbl="fgImgPlace1" presStyleIdx="0" presStyleCnt="11" custLinFactX="-100000" custLinFactNeighborX="-1178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C1EAD39-02EE-46BB-989F-B401218724F1}" type="pres">
      <dgm:prSet presAssocID="{4EF6EE25-89A9-40F0-BEA3-33BE35921C59}" presName="txShp" presStyleLbl="node1" presStyleIdx="0" presStyleCnt="11" custScaleX="139522" custLinFactNeighborX="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A3010-0D9B-4CDE-8054-BB101D6F96F9}" type="pres">
      <dgm:prSet presAssocID="{36FF57E0-E4A6-471E-90CE-0BAD07D7BEB7}" presName="spacing" presStyleCnt="0"/>
      <dgm:spPr/>
    </dgm:pt>
    <dgm:pt modelId="{DBB2162D-A7CD-42FA-994D-7FBC30FCBA84}" type="pres">
      <dgm:prSet presAssocID="{EE534E32-5E60-44AE-8C48-B027CA091FDF}" presName="composite" presStyleCnt="0"/>
      <dgm:spPr/>
    </dgm:pt>
    <dgm:pt modelId="{43CEE81E-ABCE-4BD4-A30D-6474447AAC2F}" type="pres">
      <dgm:prSet presAssocID="{EE534E32-5E60-44AE-8C48-B027CA091FDF}" presName="imgShp" presStyleLbl="fgImgPlace1" presStyleIdx="1" presStyleCnt="11" custLinFactX="-100000" custLinFactNeighborX="-11784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C0BFB0B-B4B9-493F-8227-E90F41D91267}" type="pres">
      <dgm:prSet presAssocID="{EE534E32-5E60-44AE-8C48-B027CA091FDF}" presName="txShp" presStyleLbl="node1" presStyleIdx="1" presStyleCnt="11" custScaleX="139522" custLinFactNeighborX="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5209B-2594-487C-929A-67524F6BD45C}" type="pres">
      <dgm:prSet presAssocID="{387E40DA-9B28-4797-92D3-560539DA4106}" presName="spacing" presStyleCnt="0"/>
      <dgm:spPr/>
    </dgm:pt>
    <dgm:pt modelId="{926A0258-7D4F-497B-A700-181C097D1DD1}" type="pres">
      <dgm:prSet presAssocID="{4A27059D-2ADB-4DC4-B5A2-6278C9059952}" presName="composite" presStyleCnt="0"/>
      <dgm:spPr/>
    </dgm:pt>
    <dgm:pt modelId="{1267F17B-CF7A-4108-8914-954A0001598C}" type="pres">
      <dgm:prSet presAssocID="{4A27059D-2ADB-4DC4-B5A2-6278C9059952}" presName="imgShp" presStyleLbl="fgImgPlace1" presStyleIdx="2" presStyleCnt="11" custLinFactX="-100000" custLinFactNeighborX="-1178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4F3F70-DC72-4CD4-9297-B53FEB35C480}" type="pres">
      <dgm:prSet presAssocID="{4A27059D-2ADB-4DC4-B5A2-6278C9059952}" presName="txShp" presStyleLbl="node1" presStyleIdx="2" presStyleCnt="11" custScaleX="139522" custLinFactNeighborX="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0DDA1-2E3D-485C-B7C7-3A0719018653}" type="pres">
      <dgm:prSet presAssocID="{FEE2277A-CA0D-439B-9A8E-C134F68D756C}" presName="spacing" presStyleCnt="0"/>
      <dgm:spPr/>
    </dgm:pt>
    <dgm:pt modelId="{9FC51F9C-9CAF-4AFA-BDD3-183E6BF1EE3B}" type="pres">
      <dgm:prSet presAssocID="{5C078C5A-4029-4185-B522-348B81F9C0EF}" presName="composite" presStyleCnt="0"/>
      <dgm:spPr/>
    </dgm:pt>
    <dgm:pt modelId="{722577F6-39B2-4534-9A3E-26DDD81F211A}" type="pres">
      <dgm:prSet presAssocID="{5C078C5A-4029-4185-B522-348B81F9C0EF}" presName="imgShp" presStyleLbl="fgImgPlace1" presStyleIdx="3" presStyleCnt="11" custLinFactX="-100000" custLinFactNeighborX="-11784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8CDD35A-CF2F-4827-A13A-1B8ADA60F80F}" type="pres">
      <dgm:prSet presAssocID="{5C078C5A-4029-4185-B522-348B81F9C0EF}" presName="txShp" presStyleLbl="node1" presStyleIdx="3" presStyleCnt="11" custScaleX="139522" custLinFactNeighborX="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EAA7F-8B5B-4177-809B-7DD163F184BA}" type="pres">
      <dgm:prSet presAssocID="{D6C81F9A-D352-40A3-AD12-D1D853C260F3}" presName="spacing" presStyleCnt="0"/>
      <dgm:spPr/>
    </dgm:pt>
    <dgm:pt modelId="{56DA881E-AB25-4CDF-9476-2332050F585E}" type="pres">
      <dgm:prSet presAssocID="{B8C0B48D-0544-4213-80AF-E6364D0ACB54}" presName="composite" presStyleCnt="0"/>
      <dgm:spPr/>
    </dgm:pt>
    <dgm:pt modelId="{507194A0-376C-4439-BB97-C9C3F9BBA19E}" type="pres">
      <dgm:prSet presAssocID="{B8C0B48D-0544-4213-80AF-E6364D0ACB54}" presName="imgShp" presStyleLbl="fgImgPlace1" presStyleIdx="4" presStyleCnt="11" custLinFactX="-100000" custLinFactNeighborX="-11784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E0F2BD6-2CE4-4AAB-8E22-40594C313CDA}" type="pres">
      <dgm:prSet presAssocID="{B8C0B48D-0544-4213-80AF-E6364D0ACB54}" presName="txShp" presStyleLbl="node1" presStyleIdx="4" presStyleCnt="11" custScaleX="139522" custLinFactNeighborX="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9E703-FB52-4B9C-9BE9-73B9A1BE8C75}" type="pres">
      <dgm:prSet presAssocID="{06C09683-D86C-4D5E-81D1-B37ED581F2BF}" presName="spacing" presStyleCnt="0"/>
      <dgm:spPr/>
    </dgm:pt>
    <dgm:pt modelId="{EE54EA1B-CC23-42BF-921A-3DD54B2D3580}" type="pres">
      <dgm:prSet presAssocID="{2C38498B-34AC-45B5-BD65-9AE170730AC2}" presName="composite" presStyleCnt="0"/>
      <dgm:spPr/>
    </dgm:pt>
    <dgm:pt modelId="{19B42D0C-B007-4BA3-B5D6-C7CCBB5BA339}" type="pres">
      <dgm:prSet presAssocID="{2C38498B-34AC-45B5-BD65-9AE170730AC2}" presName="imgShp" presStyleLbl="fgImgPlace1" presStyleIdx="5" presStyleCnt="11" custLinFactX="-100000" custLinFactNeighborX="-11784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D42A4D68-E98D-471A-99C4-8668BA69A5CA}" type="pres">
      <dgm:prSet presAssocID="{2C38498B-34AC-45B5-BD65-9AE170730AC2}" presName="txShp" presStyleLbl="node1" presStyleIdx="5" presStyleCnt="11" custScaleX="139522" custLinFactNeighborX="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47E4F-85AD-4CC1-941D-2A53833519D9}" type="pres">
      <dgm:prSet presAssocID="{2E802624-DAE9-4F97-99EC-AE4B598A1D15}" presName="spacing" presStyleCnt="0"/>
      <dgm:spPr/>
    </dgm:pt>
    <dgm:pt modelId="{933686F0-2826-4C65-9A84-4D588203F31C}" type="pres">
      <dgm:prSet presAssocID="{940E96AF-AC84-45B3-AD47-170B3C8D6B74}" presName="composite" presStyleCnt="0"/>
      <dgm:spPr/>
    </dgm:pt>
    <dgm:pt modelId="{2784B60A-13CD-427A-9059-880245BC3FD7}" type="pres">
      <dgm:prSet presAssocID="{940E96AF-AC84-45B3-AD47-170B3C8D6B74}" presName="imgShp" presStyleLbl="fgImgPlace1" presStyleIdx="6" presStyleCnt="11" custLinFactX="-100000" custLinFactNeighborX="-11784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57F59B1-4DDB-4C12-865F-6D2BA8BC1FEF}" type="pres">
      <dgm:prSet presAssocID="{940E96AF-AC84-45B3-AD47-170B3C8D6B74}" presName="txShp" presStyleLbl="node1" presStyleIdx="6" presStyleCnt="11" custScaleX="139522" custLinFactNeighborX="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B40B4-1C0B-489D-89EB-CDBA9CFC20E6}" type="pres">
      <dgm:prSet presAssocID="{5C32240F-957A-4F07-9600-0C4128888EAF}" presName="spacing" presStyleCnt="0"/>
      <dgm:spPr/>
    </dgm:pt>
    <dgm:pt modelId="{EE57876F-4B49-42B4-B6EA-9D6C8D19482E}" type="pres">
      <dgm:prSet presAssocID="{DF26AC3D-943B-496A-B923-6CF7D2190166}" presName="composite" presStyleCnt="0"/>
      <dgm:spPr/>
    </dgm:pt>
    <dgm:pt modelId="{8C4F7255-A284-4FC1-838C-5B7796EF5F5D}" type="pres">
      <dgm:prSet presAssocID="{DF26AC3D-943B-496A-B923-6CF7D2190166}" presName="imgShp" presStyleLbl="fgImgPlace1" presStyleIdx="7" presStyleCnt="11" custLinFactX="-100000" custLinFactNeighborX="-11784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C22C7D6E-53C7-4EDD-B45E-67199105E269}" type="pres">
      <dgm:prSet presAssocID="{DF26AC3D-943B-496A-B923-6CF7D2190166}" presName="txShp" presStyleLbl="node1" presStyleIdx="7" presStyleCnt="11" custScaleX="139522" custLinFactNeighborX="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7B017-7C78-46AC-B2DA-CEF00835DEDF}" type="pres">
      <dgm:prSet presAssocID="{701FE677-D44E-4A04-A53F-C2B60A407B43}" presName="spacing" presStyleCnt="0"/>
      <dgm:spPr/>
    </dgm:pt>
    <dgm:pt modelId="{56842DBA-78C2-4611-A1CD-3F37C0BCE0C1}" type="pres">
      <dgm:prSet presAssocID="{6E847111-2F43-40EE-9D37-8D2446AF199C}" presName="composite" presStyleCnt="0"/>
      <dgm:spPr/>
    </dgm:pt>
    <dgm:pt modelId="{8CBE0E9B-26DC-4B49-8F11-5016D715AA15}" type="pres">
      <dgm:prSet presAssocID="{6E847111-2F43-40EE-9D37-8D2446AF199C}" presName="imgShp" presStyleLbl="fgImgPlace1" presStyleIdx="8" presStyleCnt="11" custLinFactX="-100000" custLinFactNeighborX="-115568"/>
      <dgm:spPr>
        <a:blipFill>
          <a:blip xmlns:r="http://schemas.openxmlformats.org/officeDocument/2006/relationships" r:embed="rId9"/>
          <a:srcRect/>
          <a:stretch>
            <a:fillRect l="-69000" r="-69000"/>
          </a:stretch>
        </a:blipFill>
      </dgm:spPr>
    </dgm:pt>
    <dgm:pt modelId="{4456359D-1CBF-4C4A-8A2E-67C87980B0BD}" type="pres">
      <dgm:prSet presAssocID="{6E847111-2F43-40EE-9D37-8D2446AF199C}" presName="txShp" presStyleLbl="node1" presStyleIdx="8" presStyleCnt="11" custScaleX="139522" custLinFactNeighborX="4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A04B3-3C1F-4DDE-9BA5-2A358A095B87}" type="pres">
      <dgm:prSet presAssocID="{526590E7-818C-467D-86CA-56C079378E8B}" presName="spacing" presStyleCnt="0"/>
      <dgm:spPr/>
    </dgm:pt>
    <dgm:pt modelId="{24DAED27-6CE9-4828-B0DE-3A2F4BBD02FD}" type="pres">
      <dgm:prSet presAssocID="{F047D0F2-C4A6-4AC5-ACBD-8A4EA0C3A618}" presName="composite" presStyleCnt="0"/>
      <dgm:spPr/>
    </dgm:pt>
    <dgm:pt modelId="{AB4181CA-274F-4F05-ABD8-5BF08DCF8F17}" type="pres">
      <dgm:prSet presAssocID="{F047D0F2-C4A6-4AC5-ACBD-8A4EA0C3A618}" presName="imgShp" presStyleLbl="fgImgPlace1" presStyleIdx="9" presStyleCnt="11" custLinFactX="-100000" custLinFactNeighborX="-115568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EDF36FC-8731-4943-9B72-AE46712318D9}" type="pres">
      <dgm:prSet presAssocID="{F047D0F2-C4A6-4AC5-ACBD-8A4EA0C3A618}" presName="txShp" presStyleLbl="node1" presStyleIdx="9" presStyleCnt="11" custScaleX="139522" custLinFactNeighborX="4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9D696-D9B4-4BE8-902C-968F053B9B33}" type="pres">
      <dgm:prSet presAssocID="{CCE12BE1-582D-4D76-A916-1F419527C59C}" presName="spacing" presStyleCnt="0"/>
      <dgm:spPr/>
    </dgm:pt>
    <dgm:pt modelId="{BE00ABFF-8143-4EAD-85BE-0C8644345BE2}" type="pres">
      <dgm:prSet presAssocID="{67C1E0FE-F1AF-47D2-8FC9-456CAF01D8BF}" presName="composite" presStyleCnt="0"/>
      <dgm:spPr/>
    </dgm:pt>
    <dgm:pt modelId="{5A1C47E4-0D66-4B3C-BE2C-65A2740D3A44}" type="pres">
      <dgm:prSet presAssocID="{67C1E0FE-F1AF-47D2-8FC9-456CAF01D8BF}" presName="imgShp" presStyleLbl="fgImgPlace1" presStyleIdx="10" presStyleCnt="11" custLinFactX="-100000" custLinFactNeighborX="-115568"/>
      <dgm:spPr>
        <a:blipFill>
          <a:blip xmlns:r="http://schemas.openxmlformats.org/officeDocument/2006/relationships" r:embed="rId11"/>
          <a:srcRect/>
          <a:stretch>
            <a:fillRect/>
          </a:stretch>
        </a:blipFill>
      </dgm:spPr>
    </dgm:pt>
    <dgm:pt modelId="{62E67CAC-3991-4DA9-A9F7-66F36C28F88E}" type="pres">
      <dgm:prSet presAssocID="{67C1E0FE-F1AF-47D2-8FC9-456CAF01D8BF}" presName="txShp" presStyleLbl="node1" presStyleIdx="10" presStyleCnt="11" custScaleX="139522" custLinFactNeighborX="4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E0232-1EAC-45BC-82B3-2C039F20AD8F}" type="presOf" srcId="{2C38498B-34AC-45B5-BD65-9AE170730AC2}" destId="{D42A4D68-E98D-471A-99C4-8668BA69A5CA}" srcOrd="0" destOrd="0" presId="urn:microsoft.com/office/officeart/2005/8/layout/vList3"/>
    <dgm:cxn modelId="{1A789B7D-691C-4FDD-A33B-8F6ADDF8080C}" type="presOf" srcId="{4EF6EE25-89A9-40F0-BEA3-33BE35921C59}" destId="{EC1EAD39-02EE-46BB-989F-B401218724F1}" srcOrd="0" destOrd="0" presId="urn:microsoft.com/office/officeart/2005/8/layout/vList3"/>
    <dgm:cxn modelId="{09549ADD-90BE-444B-9FFC-3E926321B126}" srcId="{258F3935-3DFE-46E2-978D-1C6E8F4B1CF5}" destId="{4EF6EE25-89A9-40F0-BEA3-33BE35921C59}" srcOrd="0" destOrd="0" parTransId="{E863C452-92D8-4665-93C2-B333AAE43F94}" sibTransId="{36FF57E0-E4A6-471E-90CE-0BAD07D7BEB7}"/>
    <dgm:cxn modelId="{E69BC0BF-17BA-4C75-94E2-02B403118AEA}" srcId="{258F3935-3DFE-46E2-978D-1C6E8F4B1CF5}" destId="{67C1E0FE-F1AF-47D2-8FC9-456CAF01D8BF}" srcOrd="10" destOrd="0" parTransId="{854847DF-63A4-4B0F-99EC-F33F7B441067}" sibTransId="{254E0E29-0E50-4414-AC08-05855B962EB4}"/>
    <dgm:cxn modelId="{04CF5BE8-9033-45F8-8FF8-0E498FE175B9}" type="presOf" srcId="{67C1E0FE-F1AF-47D2-8FC9-456CAF01D8BF}" destId="{62E67CAC-3991-4DA9-A9F7-66F36C28F88E}" srcOrd="0" destOrd="0" presId="urn:microsoft.com/office/officeart/2005/8/layout/vList3"/>
    <dgm:cxn modelId="{E94A2C0B-E974-4897-A304-5074E3E2FD41}" type="presOf" srcId="{DF26AC3D-943B-496A-B923-6CF7D2190166}" destId="{C22C7D6E-53C7-4EDD-B45E-67199105E269}" srcOrd="0" destOrd="0" presId="urn:microsoft.com/office/officeart/2005/8/layout/vList3"/>
    <dgm:cxn modelId="{9D25FF3B-0EBB-48C4-9AAD-FCF9D55EFDAD}" type="presOf" srcId="{258F3935-3DFE-46E2-978D-1C6E8F4B1CF5}" destId="{4DFA01C4-E7C7-412B-AFC7-97C5D2C706D7}" srcOrd="0" destOrd="0" presId="urn:microsoft.com/office/officeart/2005/8/layout/vList3"/>
    <dgm:cxn modelId="{256B1C00-6CD3-4BED-9B22-26E90F889458}" srcId="{258F3935-3DFE-46E2-978D-1C6E8F4B1CF5}" destId="{F047D0F2-C4A6-4AC5-ACBD-8A4EA0C3A618}" srcOrd="9" destOrd="0" parTransId="{AFCB8072-2D0E-455F-A3B0-3F26C115FBA0}" sibTransId="{CCE12BE1-582D-4D76-A916-1F419527C59C}"/>
    <dgm:cxn modelId="{3DED1476-AD65-4218-BF4E-6DFE344AD62E}" srcId="{258F3935-3DFE-46E2-978D-1C6E8F4B1CF5}" destId="{EE534E32-5E60-44AE-8C48-B027CA091FDF}" srcOrd="1" destOrd="0" parTransId="{0AD54947-085A-406D-8EF2-E687BF011DFA}" sibTransId="{387E40DA-9B28-4797-92D3-560539DA4106}"/>
    <dgm:cxn modelId="{34E31DEB-0DA5-412F-8EFE-735C48A2C9B6}" srcId="{258F3935-3DFE-46E2-978D-1C6E8F4B1CF5}" destId="{B8C0B48D-0544-4213-80AF-E6364D0ACB54}" srcOrd="4" destOrd="0" parTransId="{5F9E8AB3-10E8-4F29-8C61-5B00B4EF0992}" sibTransId="{06C09683-D86C-4D5E-81D1-B37ED581F2BF}"/>
    <dgm:cxn modelId="{973F4E6F-191A-49DD-B93B-649CC83D660B}" srcId="{258F3935-3DFE-46E2-978D-1C6E8F4B1CF5}" destId="{4A27059D-2ADB-4DC4-B5A2-6278C9059952}" srcOrd="2" destOrd="0" parTransId="{90CD19A3-1AEC-487C-8FDA-C0B882100C5E}" sibTransId="{FEE2277A-CA0D-439B-9A8E-C134F68D756C}"/>
    <dgm:cxn modelId="{AC29B7CE-DD79-4749-88D1-53DB5A299F96}" type="presOf" srcId="{5C078C5A-4029-4185-B522-348B81F9C0EF}" destId="{88CDD35A-CF2F-4827-A13A-1B8ADA60F80F}" srcOrd="0" destOrd="0" presId="urn:microsoft.com/office/officeart/2005/8/layout/vList3"/>
    <dgm:cxn modelId="{2A7BAB28-5498-45F4-9070-A467E34FC299}" type="presOf" srcId="{EE534E32-5E60-44AE-8C48-B027CA091FDF}" destId="{BC0BFB0B-B4B9-493F-8227-E90F41D91267}" srcOrd="0" destOrd="0" presId="urn:microsoft.com/office/officeart/2005/8/layout/vList3"/>
    <dgm:cxn modelId="{4E7164F7-F6E9-4FA6-8BAA-FE490567C7D6}" type="presOf" srcId="{B8C0B48D-0544-4213-80AF-E6364D0ACB54}" destId="{AE0F2BD6-2CE4-4AAB-8E22-40594C313CDA}" srcOrd="0" destOrd="0" presId="urn:microsoft.com/office/officeart/2005/8/layout/vList3"/>
    <dgm:cxn modelId="{F86D86DE-C1B3-4AD0-A544-E1D834775495}" type="presOf" srcId="{4A27059D-2ADB-4DC4-B5A2-6278C9059952}" destId="{2C4F3F70-DC72-4CD4-9297-B53FEB35C480}" srcOrd="0" destOrd="0" presId="urn:microsoft.com/office/officeart/2005/8/layout/vList3"/>
    <dgm:cxn modelId="{32A414A4-C2DA-4D25-9A84-3F951DA7DAA9}" type="presOf" srcId="{F047D0F2-C4A6-4AC5-ACBD-8A4EA0C3A618}" destId="{5EDF36FC-8731-4943-9B72-AE46712318D9}" srcOrd="0" destOrd="0" presId="urn:microsoft.com/office/officeart/2005/8/layout/vList3"/>
    <dgm:cxn modelId="{713D26AF-9C83-4992-BDF3-48FBF8020B85}" srcId="{258F3935-3DFE-46E2-978D-1C6E8F4B1CF5}" destId="{DF26AC3D-943B-496A-B923-6CF7D2190166}" srcOrd="7" destOrd="0" parTransId="{E5EFECFC-7F7B-4CF0-AD2B-F85E1F0B02A9}" sibTransId="{701FE677-D44E-4A04-A53F-C2B60A407B43}"/>
    <dgm:cxn modelId="{A1135275-7EB5-4F8E-B774-3402AB03FD9C}" srcId="{258F3935-3DFE-46E2-978D-1C6E8F4B1CF5}" destId="{940E96AF-AC84-45B3-AD47-170B3C8D6B74}" srcOrd="6" destOrd="0" parTransId="{B8C45061-CCA3-47B6-B7F5-F0FACE4578A2}" sibTransId="{5C32240F-957A-4F07-9600-0C4128888EAF}"/>
    <dgm:cxn modelId="{1508EE53-3B3B-486A-AE34-9DF9DDB869C0}" srcId="{258F3935-3DFE-46E2-978D-1C6E8F4B1CF5}" destId="{6E847111-2F43-40EE-9D37-8D2446AF199C}" srcOrd="8" destOrd="0" parTransId="{CD68D942-5597-4B34-B01A-652E19BE6A75}" sibTransId="{526590E7-818C-467D-86CA-56C079378E8B}"/>
    <dgm:cxn modelId="{DED3AD0E-80F6-4F52-96A4-4897C8911F52}" type="presOf" srcId="{6E847111-2F43-40EE-9D37-8D2446AF199C}" destId="{4456359D-1CBF-4C4A-8A2E-67C87980B0BD}" srcOrd="0" destOrd="0" presId="urn:microsoft.com/office/officeart/2005/8/layout/vList3"/>
    <dgm:cxn modelId="{91E0361A-478D-4778-A6A7-66BB4AF39047}" srcId="{258F3935-3DFE-46E2-978D-1C6E8F4B1CF5}" destId="{2C38498B-34AC-45B5-BD65-9AE170730AC2}" srcOrd="5" destOrd="0" parTransId="{CDB951F6-BD25-48A3-B6CF-3307C290886B}" sibTransId="{2E802624-DAE9-4F97-99EC-AE4B598A1D15}"/>
    <dgm:cxn modelId="{F754318D-0539-4677-A09F-EE5DA399948F}" srcId="{258F3935-3DFE-46E2-978D-1C6E8F4B1CF5}" destId="{5C078C5A-4029-4185-B522-348B81F9C0EF}" srcOrd="3" destOrd="0" parTransId="{99239DAD-3D86-492E-AE71-940B64F13847}" sibTransId="{D6C81F9A-D352-40A3-AD12-D1D853C260F3}"/>
    <dgm:cxn modelId="{45415399-2298-4FB7-9EF5-648247545003}" type="presOf" srcId="{940E96AF-AC84-45B3-AD47-170B3C8D6B74}" destId="{B57F59B1-4DDB-4C12-865F-6D2BA8BC1FEF}" srcOrd="0" destOrd="0" presId="urn:microsoft.com/office/officeart/2005/8/layout/vList3"/>
    <dgm:cxn modelId="{D7A3710F-5E7B-4EEF-A740-D02A60773B18}" type="presParOf" srcId="{4DFA01C4-E7C7-412B-AFC7-97C5D2C706D7}" destId="{D1FF693E-DE48-4082-B000-CD6E8865145E}" srcOrd="0" destOrd="0" presId="urn:microsoft.com/office/officeart/2005/8/layout/vList3"/>
    <dgm:cxn modelId="{3FEC8D98-73F1-469D-809D-87458A65971E}" type="presParOf" srcId="{D1FF693E-DE48-4082-B000-CD6E8865145E}" destId="{0CE1D222-F7CC-4EC2-8091-D60973BC7749}" srcOrd="0" destOrd="0" presId="urn:microsoft.com/office/officeart/2005/8/layout/vList3"/>
    <dgm:cxn modelId="{2F017D02-FC69-4F20-9406-F6CC608F7843}" type="presParOf" srcId="{D1FF693E-DE48-4082-B000-CD6E8865145E}" destId="{EC1EAD39-02EE-46BB-989F-B401218724F1}" srcOrd="1" destOrd="0" presId="urn:microsoft.com/office/officeart/2005/8/layout/vList3"/>
    <dgm:cxn modelId="{3874CDEE-7989-4B95-81D5-1DB348FB7B02}" type="presParOf" srcId="{4DFA01C4-E7C7-412B-AFC7-97C5D2C706D7}" destId="{448A3010-0D9B-4CDE-8054-BB101D6F96F9}" srcOrd="1" destOrd="0" presId="urn:microsoft.com/office/officeart/2005/8/layout/vList3"/>
    <dgm:cxn modelId="{1A67C512-D08D-4331-9DEA-7782E2CBD0B9}" type="presParOf" srcId="{4DFA01C4-E7C7-412B-AFC7-97C5D2C706D7}" destId="{DBB2162D-A7CD-42FA-994D-7FBC30FCBA84}" srcOrd="2" destOrd="0" presId="urn:microsoft.com/office/officeart/2005/8/layout/vList3"/>
    <dgm:cxn modelId="{06720F3F-48D1-4598-900F-C62CA1BBF1EA}" type="presParOf" srcId="{DBB2162D-A7CD-42FA-994D-7FBC30FCBA84}" destId="{43CEE81E-ABCE-4BD4-A30D-6474447AAC2F}" srcOrd="0" destOrd="0" presId="urn:microsoft.com/office/officeart/2005/8/layout/vList3"/>
    <dgm:cxn modelId="{C1BACEC1-10FD-4710-AC39-E6840CFCE333}" type="presParOf" srcId="{DBB2162D-A7CD-42FA-994D-7FBC30FCBA84}" destId="{BC0BFB0B-B4B9-493F-8227-E90F41D91267}" srcOrd="1" destOrd="0" presId="urn:microsoft.com/office/officeart/2005/8/layout/vList3"/>
    <dgm:cxn modelId="{2B9267C2-7157-4A3F-84B0-90BCAAD0D525}" type="presParOf" srcId="{4DFA01C4-E7C7-412B-AFC7-97C5D2C706D7}" destId="{69C5209B-2594-487C-929A-67524F6BD45C}" srcOrd="3" destOrd="0" presId="urn:microsoft.com/office/officeart/2005/8/layout/vList3"/>
    <dgm:cxn modelId="{3D9B0CFA-367F-43CA-8B50-CFB979C76475}" type="presParOf" srcId="{4DFA01C4-E7C7-412B-AFC7-97C5D2C706D7}" destId="{926A0258-7D4F-497B-A700-181C097D1DD1}" srcOrd="4" destOrd="0" presId="urn:microsoft.com/office/officeart/2005/8/layout/vList3"/>
    <dgm:cxn modelId="{E42B0D90-9CC6-4F54-8B64-5E7148447B7A}" type="presParOf" srcId="{926A0258-7D4F-497B-A700-181C097D1DD1}" destId="{1267F17B-CF7A-4108-8914-954A0001598C}" srcOrd="0" destOrd="0" presId="urn:microsoft.com/office/officeart/2005/8/layout/vList3"/>
    <dgm:cxn modelId="{5B9F05BB-0800-4147-AD10-DB60644FBCE7}" type="presParOf" srcId="{926A0258-7D4F-497B-A700-181C097D1DD1}" destId="{2C4F3F70-DC72-4CD4-9297-B53FEB35C480}" srcOrd="1" destOrd="0" presId="urn:microsoft.com/office/officeart/2005/8/layout/vList3"/>
    <dgm:cxn modelId="{CB5496C9-F767-43D3-8F0D-E0A6D063796F}" type="presParOf" srcId="{4DFA01C4-E7C7-412B-AFC7-97C5D2C706D7}" destId="{2210DDA1-2E3D-485C-B7C7-3A0719018653}" srcOrd="5" destOrd="0" presId="urn:microsoft.com/office/officeart/2005/8/layout/vList3"/>
    <dgm:cxn modelId="{FAACAACB-1D61-4084-BCAF-8BF97A5F8BD6}" type="presParOf" srcId="{4DFA01C4-E7C7-412B-AFC7-97C5D2C706D7}" destId="{9FC51F9C-9CAF-4AFA-BDD3-183E6BF1EE3B}" srcOrd="6" destOrd="0" presId="urn:microsoft.com/office/officeart/2005/8/layout/vList3"/>
    <dgm:cxn modelId="{DDFC2E9E-7E04-4C23-B265-69DED201B748}" type="presParOf" srcId="{9FC51F9C-9CAF-4AFA-BDD3-183E6BF1EE3B}" destId="{722577F6-39B2-4534-9A3E-26DDD81F211A}" srcOrd="0" destOrd="0" presId="urn:microsoft.com/office/officeart/2005/8/layout/vList3"/>
    <dgm:cxn modelId="{988F68B4-8514-43FF-87DC-7C7A83C6A65F}" type="presParOf" srcId="{9FC51F9C-9CAF-4AFA-BDD3-183E6BF1EE3B}" destId="{88CDD35A-CF2F-4827-A13A-1B8ADA60F80F}" srcOrd="1" destOrd="0" presId="urn:microsoft.com/office/officeart/2005/8/layout/vList3"/>
    <dgm:cxn modelId="{C5A6570D-EB5D-4995-8839-4D4A0A4E3FC0}" type="presParOf" srcId="{4DFA01C4-E7C7-412B-AFC7-97C5D2C706D7}" destId="{72BEAA7F-8B5B-4177-809B-7DD163F184BA}" srcOrd="7" destOrd="0" presId="urn:microsoft.com/office/officeart/2005/8/layout/vList3"/>
    <dgm:cxn modelId="{B6971B82-8861-49D1-AC94-7D9CE221217D}" type="presParOf" srcId="{4DFA01C4-E7C7-412B-AFC7-97C5D2C706D7}" destId="{56DA881E-AB25-4CDF-9476-2332050F585E}" srcOrd="8" destOrd="0" presId="urn:microsoft.com/office/officeart/2005/8/layout/vList3"/>
    <dgm:cxn modelId="{38E09D29-2AAA-484B-88DD-144FFCB20A64}" type="presParOf" srcId="{56DA881E-AB25-4CDF-9476-2332050F585E}" destId="{507194A0-376C-4439-BB97-C9C3F9BBA19E}" srcOrd="0" destOrd="0" presId="urn:microsoft.com/office/officeart/2005/8/layout/vList3"/>
    <dgm:cxn modelId="{34AAFB24-1793-4BE6-A0F7-A3DB9ED3771D}" type="presParOf" srcId="{56DA881E-AB25-4CDF-9476-2332050F585E}" destId="{AE0F2BD6-2CE4-4AAB-8E22-40594C313CDA}" srcOrd="1" destOrd="0" presId="urn:microsoft.com/office/officeart/2005/8/layout/vList3"/>
    <dgm:cxn modelId="{588EF155-58E1-45D1-95D2-77B16C04A932}" type="presParOf" srcId="{4DFA01C4-E7C7-412B-AFC7-97C5D2C706D7}" destId="{AB09E703-FB52-4B9C-9BE9-73B9A1BE8C75}" srcOrd="9" destOrd="0" presId="urn:microsoft.com/office/officeart/2005/8/layout/vList3"/>
    <dgm:cxn modelId="{6C2C58BF-4CF0-46CD-9767-2AA947DC54BF}" type="presParOf" srcId="{4DFA01C4-E7C7-412B-AFC7-97C5D2C706D7}" destId="{EE54EA1B-CC23-42BF-921A-3DD54B2D3580}" srcOrd="10" destOrd="0" presId="urn:microsoft.com/office/officeart/2005/8/layout/vList3"/>
    <dgm:cxn modelId="{23D4DFAB-F0F3-4A10-9FFF-B466228847EB}" type="presParOf" srcId="{EE54EA1B-CC23-42BF-921A-3DD54B2D3580}" destId="{19B42D0C-B007-4BA3-B5D6-C7CCBB5BA339}" srcOrd="0" destOrd="0" presId="urn:microsoft.com/office/officeart/2005/8/layout/vList3"/>
    <dgm:cxn modelId="{21C78E04-1931-4C97-BB29-FC3F78CF5B00}" type="presParOf" srcId="{EE54EA1B-CC23-42BF-921A-3DD54B2D3580}" destId="{D42A4D68-E98D-471A-99C4-8668BA69A5CA}" srcOrd="1" destOrd="0" presId="urn:microsoft.com/office/officeart/2005/8/layout/vList3"/>
    <dgm:cxn modelId="{6A875C2F-B712-419B-AD3D-EC2BC6C7CD2A}" type="presParOf" srcId="{4DFA01C4-E7C7-412B-AFC7-97C5D2C706D7}" destId="{0D547E4F-85AD-4CC1-941D-2A53833519D9}" srcOrd="11" destOrd="0" presId="urn:microsoft.com/office/officeart/2005/8/layout/vList3"/>
    <dgm:cxn modelId="{81DCE14B-CD2C-4A9E-B8D6-B4ACE62EF9A2}" type="presParOf" srcId="{4DFA01C4-E7C7-412B-AFC7-97C5D2C706D7}" destId="{933686F0-2826-4C65-9A84-4D588203F31C}" srcOrd="12" destOrd="0" presId="urn:microsoft.com/office/officeart/2005/8/layout/vList3"/>
    <dgm:cxn modelId="{A1341FB1-BF92-4FC1-94DE-69866A3F48EA}" type="presParOf" srcId="{933686F0-2826-4C65-9A84-4D588203F31C}" destId="{2784B60A-13CD-427A-9059-880245BC3FD7}" srcOrd="0" destOrd="0" presId="urn:microsoft.com/office/officeart/2005/8/layout/vList3"/>
    <dgm:cxn modelId="{64D093FF-4537-4E18-AB0E-AAC93B1D5C7F}" type="presParOf" srcId="{933686F0-2826-4C65-9A84-4D588203F31C}" destId="{B57F59B1-4DDB-4C12-865F-6D2BA8BC1FEF}" srcOrd="1" destOrd="0" presId="urn:microsoft.com/office/officeart/2005/8/layout/vList3"/>
    <dgm:cxn modelId="{366E2074-85FD-4F94-BF73-D0F238E51748}" type="presParOf" srcId="{4DFA01C4-E7C7-412B-AFC7-97C5D2C706D7}" destId="{C48B40B4-1C0B-489D-89EB-CDBA9CFC20E6}" srcOrd="13" destOrd="0" presId="urn:microsoft.com/office/officeart/2005/8/layout/vList3"/>
    <dgm:cxn modelId="{F3DA4F0D-FD4F-40FE-A043-576F9E191C86}" type="presParOf" srcId="{4DFA01C4-E7C7-412B-AFC7-97C5D2C706D7}" destId="{EE57876F-4B49-42B4-B6EA-9D6C8D19482E}" srcOrd="14" destOrd="0" presId="urn:microsoft.com/office/officeart/2005/8/layout/vList3"/>
    <dgm:cxn modelId="{BB5C97BF-8BC9-4ADA-9436-64A5E2FCC843}" type="presParOf" srcId="{EE57876F-4B49-42B4-B6EA-9D6C8D19482E}" destId="{8C4F7255-A284-4FC1-838C-5B7796EF5F5D}" srcOrd="0" destOrd="0" presId="urn:microsoft.com/office/officeart/2005/8/layout/vList3"/>
    <dgm:cxn modelId="{A34DAAFE-EC16-4F03-95CF-587FAFD3B184}" type="presParOf" srcId="{EE57876F-4B49-42B4-B6EA-9D6C8D19482E}" destId="{C22C7D6E-53C7-4EDD-B45E-67199105E269}" srcOrd="1" destOrd="0" presId="urn:microsoft.com/office/officeart/2005/8/layout/vList3"/>
    <dgm:cxn modelId="{C4BD8607-1CEF-4E09-8A75-0293A578BB0D}" type="presParOf" srcId="{4DFA01C4-E7C7-412B-AFC7-97C5D2C706D7}" destId="{EFB7B017-7C78-46AC-B2DA-CEF00835DEDF}" srcOrd="15" destOrd="0" presId="urn:microsoft.com/office/officeart/2005/8/layout/vList3"/>
    <dgm:cxn modelId="{53C40A38-021B-4675-B991-2BE27BFF21F7}" type="presParOf" srcId="{4DFA01C4-E7C7-412B-AFC7-97C5D2C706D7}" destId="{56842DBA-78C2-4611-A1CD-3F37C0BCE0C1}" srcOrd="16" destOrd="0" presId="urn:microsoft.com/office/officeart/2005/8/layout/vList3"/>
    <dgm:cxn modelId="{7E141AE5-C207-4803-8E10-2E4A9B3628DA}" type="presParOf" srcId="{56842DBA-78C2-4611-A1CD-3F37C0BCE0C1}" destId="{8CBE0E9B-26DC-4B49-8F11-5016D715AA15}" srcOrd="0" destOrd="0" presId="urn:microsoft.com/office/officeart/2005/8/layout/vList3"/>
    <dgm:cxn modelId="{7CCF84CD-90C2-4566-BB7B-7CCC0C6C8AD7}" type="presParOf" srcId="{56842DBA-78C2-4611-A1CD-3F37C0BCE0C1}" destId="{4456359D-1CBF-4C4A-8A2E-67C87980B0BD}" srcOrd="1" destOrd="0" presId="urn:microsoft.com/office/officeart/2005/8/layout/vList3"/>
    <dgm:cxn modelId="{33B768E9-59D7-4E0F-888F-2F5DF6077B3F}" type="presParOf" srcId="{4DFA01C4-E7C7-412B-AFC7-97C5D2C706D7}" destId="{2AEA04B3-3C1F-4DDE-9BA5-2A358A095B87}" srcOrd="17" destOrd="0" presId="urn:microsoft.com/office/officeart/2005/8/layout/vList3"/>
    <dgm:cxn modelId="{F3AF82BD-E2D3-4DFC-A8F5-5C33E0446505}" type="presParOf" srcId="{4DFA01C4-E7C7-412B-AFC7-97C5D2C706D7}" destId="{24DAED27-6CE9-4828-B0DE-3A2F4BBD02FD}" srcOrd="18" destOrd="0" presId="urn:microsoft.com/office/officeart/2005/8/layout/vList3"/>
    <dgm:cxn modelId="{C39F6CBA-CF64-40EB-A9EF-F82FEFE63A89}" type="presParOf" srcId="{24DAED27-6CE9-4828-B0DE-3A2F4BBD02FD}" destId="{AB4181CA-274F-4F05-ABD8-5BF08DCF8F17}" srcOrd="0" destOrd="0" presId="urn:microsoft.com/office/officeart/2005/8/layout/vList3"/>
    <dgm:cxn modelId="{8DD5EEA8-420D-43AE-BD66-C38E3DF4F754}" type="presParOf" srcId="{24DAED27-6CE9-4828-B0DE-3A2F4BBD02FD}" destId="{5EDF36FC-8731-4943-9B72-AE46712318D9}" srcOrd="1" destOrd="0" presId="urn:microsoft.com/office/officeart/2005/8/layout/vList3"/>
    <dgm:cxn modelId="{D3B7941F-3A41-4B8B-8037-E82977273B6A}" type="presParOf" srcId="{4DFA01C4-E7C7-412B-AFC7-97C5D2C706D7}" destId="{AFE9D696-D9B4-4BE8-902C-968F053B9B33}" srcOrd="19" destOrd="0" presId="urn:microsoft.com/office/officeart/2005/8/layout/vList3"/>
    <dgm:cxn modelId="{5CF5B21A-D9AA-4A20-BCA4-39D7CD4A1DA3}" type="presParOf" srcId="{4DFA01C4-E7C7-412B-AFC7-97C5D2C706D7}" destId="{BE00ABFF-8143-4EAD-85BE-0C8644345BE2}" srcOrd="20" destOrd="0" presId="urn:microsoft.com/office/officeart/2005/8/layout/vList3"/>
    <dgm:cxn modelId="{F781F22D-7060-4D8F-BA2C-685809F79BFF}" type="presParOf" srcId="{BE00ABFF-8143-4EAD-85BE-0C8644345BE2}" destId="{5A1C47E4-0D66-4B3C-BE2C-65A2740D3A44}" srcOrd="0" destOrd="0" presId="urn:microsoft.com/office/officeart/2005/8/layout/vList3"/>
    <dgm:cxn modelId="{5A2F9DFB-C829-4735-ACC1-6C0B2B8EFF68}" type="presParOf" srcId="{BE00ABFF-8143-4EAD-85BE-0C8644345BE2}" destId="{62E67CAC-3991-4DA9-A9F7-66F36C28F8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EAD39-02EE-46BB-989F-B401218724F1}">
      <dsp:nvSpPr>
        <dsp:cNvPr id="0" name=""/>
        <dsp:cNvSpPr/>
      </dsp:nvSpPr>
      <dsp:spPr>
        <a:xfrm rot="10800000">
          <a:off x="539563" y="754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Подключено </a:t>
          </a:r>
          <a:r>
            <a:rPr lang="ru-RU" sz="2000" b="1" u="sng" kern="1200" dirty="0" smtClean="0"/>
            <a:t>186</a:t>
          </a:r>
          <a:r>
            <a:rPr lang="ru-RU" sz="2000" kern="1200" dirty="0" smtClean="0"/>
            <a:t> медицинских организаций и </a:t>
          </a:r>
          <a:r>
            <a:rPr lang="ru-RU" sz="2000" b="1" u="sng" kern="1200" dirty="0" smtClean="0"/>
            <a:t>103</a:t>
          </a:r>
          <a:r>
            <a:rPr lang="ru-RU" sz="2000" kern="1200" dirty="0" smtClean="0"/>
            <a:t> аптечных пункта </a:t>
          </a:r>
          <a:endParaRPr lang="ru-RU" sz="2000" kern="1200" dirty="0"/>
        </a:p>
      </dsp:txBody>
      <dsp:txXfrm rot="10800000">
        <a:off x="642025" y="754"/>
        <a:ext cx="8214980" cy="409847"/>
      </dsp:txXfrm>
    </dsp:sp>
    <dsp:sp modelId="{0CE1D222-F7CC-4EC2-8091-D60973BC7749}">
      <dsp:nvSpPr>
        <dsp:cNvPr id="0" name=""/>
        <dsp:cNvSpPr/>
      </dsp:nvSpPr>
      <dsp:spPr>
        <a:xfrm>
          <a:off x="403783" y="754"/>
          <a:ext cx="409847" cy="4098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BFB0B-B4B9-493F-8227-E90F41D91267}">
      <dsp:nvSpPr>
        <dsp:cNvPr id="0" name=""/>
        <dsp:cNvSpPr/>
      </dsp:nvSpPr>
      <dsp:spPr>
        <a:xfrm rot="10800000">
          <a:off x="539563" y="532944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Более 22 000</a:t>
          </a:r>
          <a:r>
            <a:rPr lang="ru-RU" sz="2000" b="1" u="none" kern="1200" dirty="0" smtClean="0"/>
            <a:t> </a:t>
          </a:r>
          <a:r>
            <a:rPr lang="ru-RU" sz="2000" kern="1200" dirty="0" smtClean="0"/>
            <a:t>зарегистрированных в системе пользователей</a:t>
          </a:r>
          <a:endParaRPr lang="ru-RU" sz="2000" kern="1200" dirty="0"/>
        </a:p>
      </dsp:txBody>
      <dsp:txXfrm rot="10800000">
        <a:off x="642025" y="532944"/>
        <a:ext cx="8214980" cy="409847"/>
      </dsp:txXfrm>
    </dsp:sp>
    <dsp:sp modelId="{43CEE81E-ABCE-4BD4-A30D-6474447AAC2F}">
      <dsp:nvSpPr>
        <dsp:cNvPr id="0" name=""/>
        <dsp:cNvSpPr/>
      </dsp:nvSpPr>
      <dsp:spPr>
        <a:xfrm>
          <a:off x="403783" y="532944"/>
          <a:ext cx="409847" cy="4098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F3F70-DC72-4CD4-9297-B53FEB35C480}">
      <dsp:nvSpPr>
        <dsp:cNvPr id="0" name=""/>
        <dsp:cNvSpPr/>
      </dsp:nvSpPr>
      <dsp:spPr>
        <a:xfrm rot="10800000">
          <a:off x="539563" y="1065134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Одновременно работают до </a:t>
          </a:r>
          <a:r>
            <a:rPr lang="ru-RU" sz="2000" b="1" u="sng" kern="1200" dirty="0" smtClean="0"/>
            <a:t>12 000</a:t>
          </a:r>
          <a:r>
            <a:rPr lang="ru-RU" sz="2000" b="1" kern="1200" dirty="0" smtClean="0"/>
            <a:t> </a:t>
          </a:r>
          <a:r>
            <a:rPr lang="ru-RU" sz="2000" kern="1200" dirty="0" smtClean="0"/>
            <a:t>пользователей</a:t>
          </a:r>
          <a:endParaRPr lang="ru-RU" sz="2000" kern="1200" dirty="0"/>
        </a:p>
      </dsp:txBody>
      <dsp:txXfrm rot="10800000">
        <a:off x="642025" y="1065134"/>
        <a:ext cx="8214980" cy="409847"/>
      </dsp:txXfrm>
    </dsp:sp>
    <dsp:sp modelId="{1267F17B-CF7A-4108-8914-954A0001598C}">
      <dsp:nvSpPr>
        <dsp:cNvPr id="0" name=""/>
        <dsp:cNvSpPr/>
      </dsp:nvSpPr>
      <dsp:spPr>
        <a:xfrm>
          <a:off x="403783" y="1065134"/>
          <a:ext cx="409847" cy="40984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DD35A-CF2F-4827-A13A-1B8ADA60F80F}">
      <dsp:nvSpPr>
        <dsp:cNvPr id="0" name=""/>
        <dsp:cNvSpPr/>
      </dsp:nvSpPr>
      <dsp:spPr>
        <a:xfrm rot="10800000">
          <a:off x="539563" y="1597324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Подключено </a:t>
          </a:r>
          <a:r>
            <a:rPr lang="ru-RU" sz="2000" b="1" u="sng" kern="1200" dirty="0" smtClean="0"/>
            <a:t>более 350</a:t>
          </a:r>
          <a:r>
            <a:rPr lang="ru-RU" sz="2000" b="1" u="none" kern="1200" dirty="0" smtClean="0"/>
            <a:t> </a:t>
          </a:r>
          <a:r>
            <a:rPr lang="ru-RU" sz="2000" kern="1200" dirty="0" smtClean="0"/>
            <a:t>единиц лабораторных приборов</a:t>
          </a:r>
          <a:endParaRPr lang="ru-RU" sz="2000" kern="1200" dirty="0"/>
        </a:p>
      </dsp:txBody>
      <dsp:txXfrm rot="10800000">
        <a:off x="642025" y="1597324"/>
        <a:ext cx="8214980" cy="409847"/>
      </dsp:txXfrm>
    </dsp:sp>
    <dsp:sp modelId="{722577F6-39B2-4534-9A3E-26DDD81F211A}">
      <dsp:nvSpPr>
        <dsp:cNvPr id="0" name=""/>
        <dsp:cNvSpPr/>
      </dsp:nvSpPr>
      <dsp:spPr>
        <a:xfrm>
          <a:off x="403783" y="1597324"/>
          <a:ext cx="409847" cy="40984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F2BD6-2CE4-4AAB-8E22-40594C313CDA}">
      <dsp:nvSpPr>
        <dsp:cNvPr id="0" name=""/>
        <dsp:cNvSpPr/>
      </dsp:nvSpPr>
      <dsp:spPr>
        <a:xfrm rot="10800000">
          <a:off x="539563" y="2129514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Подключено </a:t>
          </a:r>
          <a:r>
            <a:rPr lang="ru-RU" sz="2000" b="1" u="sng" kern="1200" dirty="0" smtClean="0"/>
            <a:t>50</a:t>
          </a:r>
          <a:r>
            <a:rPr lang="ru-RU" sz="2000" kern="1200" dirty="0" smtClean="0"/>
            <a:t> единиц диагностического оборудования</a:t>
          </a:r>
          <a:endParaRPr lang="ru-RU" sz="2000" kern="1200" dirty="0"/>
        </a:p>
      </dsp:txBody>
      <dsp:txXfrm rot="10800000">
        <a:off x="642025" y="2129514"/>
        <a:ext cx="8214980" cy="409847"/>
      </dsp:txXfrm>
    </dsp:sp>
    <dsp:sp modelId="{507194A0-376C-4439-BB97-C9C3F9BBA19E}">
      <dsp:nvSpPr>
        <dsp:cNvPr id="0" name=""/>
        <dsp:cNvSpPr/>
      </dsp:nvSpPr>
      <dsp:spPr>
        <a:xfrm>
          <a:off x="403783" y="2129514"/>
          <a:ext cx="409847" cy="40984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A4D68-E98D-471A-99C4-8668BA69A5CA}">
      <dsp:nvSpPr>
        <dsp:cNvPr id="0" name=""/>
        <dsp:cNvSpPr/>
      </dsp:nvSpPr>
      <dsp:spPr>
        <a:xfrm rot="10800000">
          <a:off x="539563" y="2661704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Оформлено </a:t>
          </a:r>
          <a:r>
            <a:rPr lang="ru-RU" sz="2000" b="1" u="sng" kern="1200" dirty="0" smtClean="0"/>
            <a:t>более 4 млн.</a:t>
          </a:r>
          <a:r>
            <a:rPr lang="ru-RU" sz="2000" kern="1200" dirty="0" smtClean="0"/>
            <a:t> э</a:t>
          </a:r>
          <a:r>
            <a:rPr lang="ru-RU" altLang="ru-RU" sz="2000" kern="1200" dirty="0" smtClean="0"/>
            <a:t>лектронных медицинских карт</a:t>
          </a:r>
          <a:endParaRPr lang="ru-RU" sz="2000" kern="1200" dirty="0"/>
        </a:p>
      </dsp:txBody>
      <dsp:txXfrm rot="10800000">
        <a:off x="642025" y="2661704"/>
        <a:ext cx="8214980" cy="409847"/>
      </dsp:txXfrm>
    </dsp:sp>
    <dsp:sp modelId="{19B42D0C-B007-4BA3-B5D6-C7CCBB5BA339}">
      <dsp:nvSpPr>
        <dsp:cNvPr id="0" name=""/>
        <dsp:cNvSpPr/>
      </dsp:nvSpPr>
      <dsp:spPr>
        <a:xfrm>
          <a:off x="403783" y="2661704"/>
          <a:ext cx="409847" cy="40984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F59B1-4DDB-4C12-865F-6D2BA8BC1FEF}">
      <dsp:nvSpPr>
        <dsp:cNvPr id="0" name=""/>
        <dsp:cNvSpPr/>
      </dsp:nvSpPr>
      <dsp:spPr>
        <a:xfrm rot="10800000">
          <a:off x="539563" y="3193894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Оформлено </a:t>
          </a:r>
          <a:r>
            <a:rPr lang="ru-RU" sz="2000" b="1" u="sng" kern="1200" dirty="0" smtClean="0"/>
            <a:t>280 млн.</a:t>
          </a:r>
          <a:r>
            <a:rPr lang="ru-RU" sz="2000" kern="1200" dirty="0" smtClean="0"/>
            <a:t> событий (случаев оказания мед. помощи)</a:t>
          </a:r>
          <a:endParaRPr lang="ru-RU" sz="2000" kern="1200" dirty="0"/>
        </a:p>
      </dsp:txBody>
      <dsp:txXfrm rot="10800000">
        <a:off x="642025" y="3193894"/>
        <a:ext cx="8214980" cy="409847"/>
      </dsp:txXfrm>
    </dsp:sp>
    <dsp:sp modelId="{2784B60A-13CD-427A-9059-880245BC3FD7}">
      <dsp:nvSpPr>
        <dsp:cNvPr id="0" name=""/>
        <dsp:cNvSpPr/>
      </dsp:nvSpPr>
      <dsp:spPr>
        <a:xfrm>
          <a:off x="403783" y="3193894"/>
          <a:ext cx="409847" cy="409847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C7D6E-53C7-4EDD-B45E-67199105E269}">
      <dsp:nvSpPr>
        <dsp:cNvPr id="0" name=""/>
        <dsp:cNvSpPr/>
      </dsp:nvSpPr>
      <dsp:spPr>
        <a:xfrm rot="10800000">
          <a:off x="539563" y="3726084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Выписано  </a:t>
          </a:r>
          <a:r>
            <a:rPr lang="ru-RU" sz="2000" b="1" u="sng" kern="1200" dirty="0" smtClean="0"/>
            <a:t>6,8 млн.</a:t>
          </a:r>
          <a:r>
            <a:rPr lang="ru-RU" sz="2000" kern="1200" dirty="0" smtClean="0"/>
            <a:t> направлений на лабораторные исследования</a:t>
          </a:r>
          <a:endParaRPr lang="ru-RU" sz="2000" kern="1200" dirty="0"/>
        </a:p>
      </dsp:txBody>
      <dsp:txXfrm rot="10800000">
        <a:off x="642025" y="3726084"/>
        <a:ext cx="8214980" cy="409847"/>
      </dsp:txXfrm>
    </dsp:sp>
    <dsp:sp modelId="{8C4F7255-A284-4FC1-838C-5B7796EF5F5D}">
      <dsp:nvSpPr>
        <dsp:cNvPr id="0" name=""/>
        <dsp:cNvSpPr/>
      </dsp:nvSpPr>
      <dsp:spPr>
        <a:xfrm>
          <a:off x="403783" y="3726084"/>
          <a:ext cx="409847" cy="409847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6359D-1CBF-4C4A-8A2E-67C87980B0BD}">
      <dsp:nvSpPr>
        <dsp:cNvPr id="0" name=""/>
        <dsp:cNvSpPr/>
      </dsp:nvSpPr>
      <dsp:spPr>
        <a:xfrm rot="10800000">
          <a:off x="562395" y="4258273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Сформировано </a:t>
          </a:r>
          <a:r>
            <a:rPr lang="ru-RU" sz="2000" b="1" u="sng" kern="1200" dirty="0" smtClean="0"/>
            <a:t>434 тыс.</a:t>
          </a:r>
          <a:r>
            <a:rPr lang="ru-RU" sz="2000" kern="1200" dirty="0" smtClean="0"/>
            <a:t> реестров-счетов за оказанную мед. помощь</a:t>
          </a:r>
          <a:endParaRPr lang="ru-RU" sz="2000" kern="1200" dirty="0"/>
        </a:p>
      </dsp:txBody>
      <dsp:txXfrm rot="10800000">
        <a:off x="664857" y="4258273"/>
        <a:ext cx="8214980" cy="409847"/>
      </dsp:txXfrm>
    </dsp:sp>
    <dsp:sp modelId="{8CBE0E9B-26DC-4B49-8F11-5016D715AA15}">
      <dsp:nvSpPr>
        <dsp:cNvPr id="0" name=""/>
        <dsp:cNvSpPr/>
      </dsp:nvSpPr>
      <dsp:spPr>
        <a:xfrm>
          <a:off x="413128" y="4258273"/>
          <a:ext cx="409847" cy="409847"/>
        </a:xfrm>
        <a:prstGeom prst="ellipse">
          <a:avLst/>
        </a:prstGeom>
        <a:blipFill>
          <a:blip xmlns:r="http://schemas.openxmlformats.org/officeDocument/2006/relationships" r:embed="rId9"/>
          <a:srcRect/>
          <a:stretch>
            <a:fillRect l="-69000" r="-69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F36FC-8731-4943-9B72-AE46712318D9}">
      <dsp:nvSpPr>
        <dsp:cNvPr id="0" name=""/>
        <dsp:cNvSpPr/>
      </dsp:nvSpPr>
      <dsp:spPr>
        <a:xfrm rot="10800000">
          <a:off x="562395" y="4790463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Заархивировано </a:t>
          </a:r>
          <a:r>
            <a:rPr lang="ru-RU" sz="2000" b="1" u="sng" kern="1200" dirty="0" smtClean="0"/>
            <a:t>35 млн.</a:t>
          </a:r>
          <a:r>
            <a:rPr lang="ru-RU" sz="2000" kern="1200" dirty="0" smtClean="0"/>
            <a:t> медицинских изображений</a:t>
          </a:r>
          <a:endParaRPr lang="ru-RU" sz="2000" kern="1200" dirty="0"/>
        </a:p>
      </dsp:txBody>
      <dsp:txXfrm rot="10800000">
        <a:off x="664857" y="4790463"/>
        <a:ext cx="8214980" cy="409847"/>
      </dsp:txXfrm>
    </dsp:sp>
    <dsp:sp modelId="{AB4181CA-274F-4F05-ABD8-5BF08DCF8F17}">
      <dsp:nvSpPr>
        <dsp:cNvPr id="0" name=""/>
        <dsp:cNvSpPr/>
      </dsp:nvSpPr>
      <dsp:spPr>
        <a:xfrm>
          <a:off x="413128" y="4790463"/>
          <a:ext cx="409847" cy="409847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67CAC-3991-4DA9-A9F7-66F36C28F88E}">
      <dsp:nvSpPr>
        <dsp:cNvPr id="0" name=""/>
        <dsp:cNvSpPr/>
      </dsp:nvSpPr>
      <dsp:spPr>
        <a:xfrm rot="10800000">
          <a:off x="562395" y="5322653"/>
          <a:ext cx="8317442" cy="4098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73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Передано в аптечные учреждения </a:t>
          </a:r>
          <a:r>
            <a:rPr lang="ru-RU" sz="2000" b="1" u="sng" kern="1200" dirty="0" smtClean="0"/>
            <a:t>6,8 млн.</a:t>
          </a:r>
          <a:r>
            <a:rPr lang="ru-RU" sz="2000" kern="1200" dirty="0" smtClean="0"/>
            <a:t> электронных рецептов</a:t>
          </a:r>
          <a:endParaRPr lang="ru-RU" sz="2000" kern="1200" dirty="0"/>
        </a:p>
      </dsp:txBody>
      <dsp:txXfrm rot="10800000">
        <a:off x="664857" y="5322653"/>
        <a:ext cx="8214980" cy="409847"/>
      </dsp:txXfrm>
    </dsp:sp>
    <dsp:sp modelId="{5A1C47E4-0D66-4B3C-BE2C-65A2740D3A44}">
      <dsp:nvSpPr>
        <dsp:cNvPr id="0" name=""/>
        <dsp:cNvSpPr/>
      </dsp:nvSpPr>
      <dsp:spPr>
        <a:xfrm>
          <a:off x="413128" y="5322653"/>
          <a:ext cx="409847" cy="409847"/>
        </a:xfrm>
        <a:prstGeom prst="ellipse">
          <a:avLst/>
        </a:prstGeom>
        <a:blipFill>
          <a:blip xmlns:r="http://schemas.openxmlformats.org/officeDocument/2006/relationships" r:embed="rId11"/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840" cy="49633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53" y="0"/>
            <a:ext cx="2945838" cy="49633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009"/>
            <a:ext cx="2945840" cy="49633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53" y="9428009"/>
            <a:ext cx="2945838" cy="49633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4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3" y="0"/>
            <a:ext cx="2945838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10" y="4715152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009"/>
            <a:ext cx="294584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3" y="9428009"/>
            <a:ext cx="2945838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EC9C-7DD5-4485-A719-1C7C7C75EB0E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A69B-EB33-4F0D-ACCE-D16F9E30C545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7877-AE14-4082-9227-550A41BAE777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6842-B1D9-419C-A5F5-FCECBAF4D13E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5BB3-6FFD-4E3D-BF0D-11275C0488EB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EB70-4689-4252-B6FC-AAD8DC6A30BD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084C-3B07-4B99-8A48-87A0650013E8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D798-5D55-4A3A-A7CE-33D64847E1B7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7737-9FE0-4424-8E99-DC3B0CBA5176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74F6-9B2B-4FAC-AEF1-16EA7EA10FE9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0A0A7-354C-4EC9-8B0C-CB3E4B8630DE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A7406C-D617-4986-8D9A-1B8877F8064C}" type="datetime1">
              <a:rPr lang="ru-RU" smtClean="0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24300" y="3643314"/>
            <a:ext cx="5111750" cy="2714644"/>
          </a:xfrm>
          <a:prstGeom prst="rect">
            <a:avLst/>
          </a:prstGeom>
          <a:solidFill>
            <a:srgbClr val="233C64">
              <a:alpha val="50195"/>
            </a:srgbClr>
          </a:solidFill>
          <a:ln w="3175">
            <a:solidFill>
              <a:srgbClr val="17284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0" y="1628800"/>
            <a:ext cx="9252520" cy="12926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Центр ситуационных и проектных </a:t>
            </a: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решений 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Министерства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здравоохранения </a:t>
            </a:r>
            <a:endParaRPr lang="ru-RU" sz="2600" b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Arial" charset="0"/>
              </a:rPr>
              <a:t>Республики </a:t>
            </a:r>
            <a:r>
              <a:rPr lang="ru-RU" sz="2600" b="1" dirty="0">
                <a:solidFill>
                  <a:schemeClr val="bg1"/>
                </a:solidFill>
                <a:latin typeface="Arial" charset="0"/>
              </a:rPr>
              <a:t>Башкортостан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924300" y="4795838"/>
            <a:ext cx="511175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cap="all" dirty="0" smtClean="0">
                <a:solidFill>
                  <a:schemeClr val="bg1"/>
                </a:solidFill>
                <a:latin typeface="Arial" charset="0"/>
              </a:rPr>
              <a:t>министр </a:t>
            </a:r>
            <a:r>
              <a:rPr lang="ru-RU" sz="1600" b="1" cap="all" dirty="0">
                <a:solidFill>
                  <a:schemeClr val="bg1"/>
                </a:solidFill>
                <a:latin typeface="Arial" charset="0"/>
              </a:rPr>
              <a:t>здравоохранения </a:t>
            </a:r>
          </a:p>
          <a:p>
            <a:pPr algn="ctr" eaLnBrk="1" hangingPunct="1">
              <a:defRPr/>
            </a:pPr>
            <a:r>
              <a:rPr lang="ru-RU" sz="1600" b="1" cap="all" dirty="0">
                <a:solidFill>
                  <a:schemeClr val="bg1"/>
                </a:solidFill>
                <a:latin typeface="Arial" charset="0"/>
              </a:rPr>
              <a:t>Республики </a:t>
            </a:r>
            <a:r>
              <a:rPr lang="ru-RU" sz="1600" b="1" cap="all" dirty="0" smtClean="0">
                <a:solidFill>
                  <a:schemeClr val="bg1"/>
                </a:solidFill>
                <a:latin typeface="Arial" charset="0"/>
              </a:rPr>
              <a:t>Башкортостан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</a:rPr>
              <a:t>профессор, доктор медицинских наук</a:t>
            </a:r>
            <a:endParaRPr lang="ru-RU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3924300" y="3677270"/>
            <a:ext cx="5111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  <a:latin typeface="Arial" charset="0"/>
              </a:rPr>
              <a:t>Бакиров</a:t>
            </a:r>
            <a:endParaRPr lang="ru-RU" sz="2400" b="1" dirty="0">
              <a:solidFill>
                <a:srgbClr val="FFFFCC"/>
              </a:solidFill>
              <a:latin typeface="Arial" charset="0"/>
            </a:endParaRPr>
          </a:p>
          <a:p>
            <a:pPr algn="ctr"/>
            <a:r>
              <a:rPr lang="ru-RU" sz="2400" b="1" dirty="0" smtClean="0">
                <a:solidFill>
                  <a:srgbClr val="FFFFCC"/>
                </a:solidFill>
                <a:latin typeface="Arial" charset="0"/>
              </a:rPr>
              <a:t>Анвар </a:t>
            </a:r>
            <a:r>
              <a:rPr lang="ru-RU" sz="2400" b="1" dirty="0" err="1" smtClean="0">
                <a:solidFill>
                  <a:srgbClr val="FFFFCC"/>
                </a:solidFill>
                <a:latin typeface="Arial" charset="0"/>
              </a:rPr>
              <a:t>Акрамович</a:t>
            </a:r>
            <a:endParaRPr lang="ru-RU" sz="2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93675"/>
            <a:ext cx="9144000" cy="688975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36000" rIns="72000" bIns="3600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МИНИСТЕРСТВО ЗДРАВООХРАНЕНИЯ</a:t>
            </a:r>
            <a:b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  <a:endParaRPr lang="ru-RU" sz="2000" b="1" dirty="0">
              <a:solidFill>
                <a:srgbClr val="FFFFCC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7" y="1124744"/>
            <a:ext cx="5812959" cy="205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63" y="1124744"/>
            <a:ext cx="2607737" cy="138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7" y="3256235"/>
            <a:ext cx="2767495" cy="168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83" y="2794562"/>
            <a:ext cx="2620497" cy="216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6" y="3247768"/>
            <a:ext cx="2906480" cy="171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10" y="5042503"/>
            <a:ext cx="4381270" cy="175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92336" y="5042503"/>
            <a:ext cx="3775607" cy="1753939"/>
            <a:chOff x="107504" y="4792578"/>
            <a:chExt cx="3981710" cy="2012331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5050970"/>
              <a:ext cx="3981709" cy="1753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792578"/>
              <a:ext cx="3981709" cy="2668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83" y="2556437"/>
            <a:ext cx="262049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3" name="Прямоугольник 12"/>
          <p:cNvSpPr/>
          <p:nvPr/>
        </p:nvSpPr>
        <p:spPr>
          <a:xfrm>
            <a:off x="0" y="31291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>
              <a:spcAft>
                <a:spcPts val="0"/>
              </a:spcAft>
            </a:pP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ЦЕНТР </a:t>
            </a:r>
            <a:r>
              <a:rPr lang="en-US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СИТУАЦИОННЫ</a:t>
            </a: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Х И ПРОЕКТНЫХ РЕШЕНИЙ МИНЗДРАВА РЕСПУБЛИКИ </a:t>
            </a:r>
            <a:r>
              <a:rPr lang="ru-RU" sz="1400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БАШКОРТОСТАН</a:t>
            </a:r>
            <a:endParaRPr lang="ru-RU" sz="1400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2752" y="128826"/>
            <a:ext cx="8610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42900" algn="ctr">
              <a:spcAft>
                <a:spcPts val="0"/>
              </a:spcAft>
            </a:pPr>
            <a:r>
              <a:rPr lang="ru-RU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РЕСПУБЛИКАНСКАЯ МЕДИЦИНСКАЯ ИНФОРМАЦИОННО-АНАЛИТИЧЕСКАЯ СИСТЕМА РЕСПУБЛИКИ </a:t>
            </a:r>
            <a:r>
              <a:rPr lang="ru-RU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БАШКОРТОСТАН</a:t>
            </a:r>
            <a:endParaRPr lang="ru-RU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02464" y="1124744"/>
            <a:ext cx="9001000" cy="6637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Единая государственная информационная система </a:t>
            </a:r>
            <a:endParaRPr lang="ru-RU" sz="18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сфере здравоохранения Российской Федерации (ЕГИСЗ</a:t>
            </a:r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7" name="Стрелка вниз 126"/>
          <p:cNvSpPr/>
          <p:nvPr/>
        </p:nvSpPr>
        <p:spPr>
          <a:xfrm>
            <a:off x="4058381" y="1813235"/>
            <a:ext cx="1377715" cy="38308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07504" y="2196318"/>
            <a:ext cx="9001000" cy="46531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AutoShape 13"/>
          <p:cNvSpPr>
            <a:spLocks noChangeArrowheads="1"/>
          </p:cNvSpPr>
          <p:nvPr/>
        </p:nvSpPr>
        <p:spPr bwMode="auto">
          <a:xfrm>
            <a:off x="6660232" y="6300776"/>
            <a:ext cx="1944216" cy="4645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54"/>
          <p:cNvSpPr>
            <a:spLocks noChangeAspect="1"/>
          </p:cNvSpPr>
          <p:nvPr/>
        </p:nvSpPr>
        <p:spPr bwMode="auto">
          <a:xfrm rot="2700000">
            <a:off x="3714577" y="3689322"/>
            <a:ext cx="3876977" cy="908060"/>
          </a:xfrm>
          <a:prstGeom prst="ellips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55"/>
          <p:cNvSpPr>
            <a:spLocks noChangeAspect="1"/>
          </p:cNvSpPr>
          <p:nvPr/>
        </p:nvSpPr>
        <p:spPr bwMode="auto">
          <a:xfrm rot="10800000">
            <a:off x="3835543" y="3644336"/>
            <a:ext cx="3531708" cy="996834"/>
          </a:xfrm>
          <a:prstGeom prst="ellips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51"/>
          <p:cNvSpPr>
            <a:spLocks noChangeAspect="1"/>
          </p:cNvSpPr>
          <p:nvPr/>
        </p:nvSpPr>
        <p:spPr bwMode="auto">
          <a:xfrm rot="18900000">
            <a:off x="3888851" y="3644336"/>
            <a:ext cx="3531708" cy="996834"/>
          </a:xfrm>
          <a:prstGeom prst="ellips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2554755" y="4051779"/>
            <a:ext cx="1903224" cy="511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537987" y="6319578"/>
            <a:ext cx="1936002" cy="464437"/>
            <a:chOff x="306488" y="7306878"/>
            <a:chExt cx="2617368" cy="714375"/>
          </a:xfrm>
        </p:grpSpPr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306488" y="7306878"/>
              <a:ext cx="2617368" cy="714375"/>
              <a:chOff x="358" y="7291"/>
              <a:chExt cx="1750" cy="590"/>
            </a:xfrm>
          </p:grpSpPr>
          <p:sp>
            <p:nvSpPr>
              <p:cNvPr id="30" name="AutoShape 16"/>
              <p:cNvSpPr>
                <a:spLocks noChangeArrowheads="1"/>
              </p:cNvSpPr>
              <p:nvPr/>
            </p:nvSpPr>
            <p:spPr bwMode="auto">
              <a:xfrm>
                <a:off x="358" y="7291"/>
                <a:ext cx="1735" cy="59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657" y="7414"/>
                <a:ext cx="1451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Стационар</a:t>
                </a:r>
              </a:p>
            </p:txBody>
          </p:sp>
        </p:grpSp>
        <p:pic>
          <p:nvPicPr>
            <p:cNvPr id="32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1" y="7369838"/>
              <a:ext cx="650875" cy="60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2563702" y="4643561"/>
            <a:ext cx="1932632" cy="522941"/>
            <a:chOff x="-2056526" y="5163833"/>
            <a:chExt cx="2696532" cy="715962"/>
          </a:xfrm>
        </p:grpSpPr>
        <p:grpSp>
          <p:nvGrpSpPr>
            <p:cNvPr id="33" name="Group 12"/>
            <p:cNvGrpSpPr>
              <a:grpSpLocks/>
            </p:cNvGrpSpPr>
            <p:nvPr/>
          </p:nvGrpSpPr>
          <p:grpSpPr bwMode="auto">
            <a:xfrm>
              <a:off x="-2056526" y="5163833"/>
              <a:ext cx="2696532" cy="715962"/>
              <a:chOff x="-1456" y="5644"/>
              <a:chExt cx="1674" cy="590"/>
            </a:xfrm>
          </p:grpSpPr>
          <p:sp>
            <p:nvSpPr>
              <p:cNvPr id="146" name="AutoShape 13"/>
              <p:cNvSpPr>
                <a:spLocks noChangeArrowheads="1"/>
              </p:cNvSpPr>
              <p:nvPr/>
            </p:nvSpPr>
            <p:spPr bwMode="auto">
              <a:xfrm>
                <a:off x="-1456" y="5644"/>
                <a:ext cx="1640" cy="59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Text Box 14"/>
              <p:cNvSpPr txBox="1">
                <a:spLocks noChangeArrowheads="1"/>
              </p:cNvSpPr>
              <p:nvPr/>
            </p:nvSpPr>
            <p:spPr bwMode="auto">
              <a:xfrm>
                <a:off x="-1233" y="5780"/>
                <a:ext cx="1451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Поликлиника</a:t>
                </a:r>
              </a:p>
            </p:txBody>
          </p:sp>
        </p:grpSp>
        <p:pic>
          <p:nvPicPr>
            <p:cNvPr id="148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5517" y="5274105"/>
              <a:ext cx="507999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4628495" y="2260148"/>
            <a:ext cx="1959753" cy="525579"/>
            <a:chOff x="8151259" y="1304178"/>
            <a:chExt cx="2791212" cy="805305"/>
          </a:xfrm>
        </p:grpSpPr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8151259" y="1304178"/>
              <a:ext cx="2791212" cy="805305"/>
              <a:chOff x="2263" y="1601"/>
              <a:chExt cx="1693" cy="739"/>
            </a:xfrm>
          </p:grpSpPr>
          <p:sp>
            <p:nvSpPr>
              <p:cNvPr id="27" name="AutoShape 13"/>
              <p:cNvSpPr>
                <a:spLocks noChangeArrowheads="1"/>
              </p:cNvSpPr>
              <p:nvPr/>
            </p:nvSpPr>
            <p:spPr bwMode="auto">
              <a:xfrm>
                <a:off x="2263" y="1601"/>
                <a:ext cx="1619" cy="7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2694" y="1621"/>
                <a:ext cx="1262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Лабораторные исследования</a:t>
                </a:r>
                <a:endParaRPr lang="ru-RU" altLang="ru-RU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0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045" y="1374340"/>
              <a:ext cx="729780" cy="63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644008" y="2833327"/>
            <a:ext cx="2088497" cy="506371"/>
            <a:chOff x="849209" y="3389765"/>
            <a:chExt cx="3034138" cy="835126"/>
          </a:xfrm>
        </p:grpSpPr>
        <p:grpSp>
          <p:nvGrpSpPr>
            <p:cNvPr id="23" name="Group 12"/>
            <p:cNvGrpSpPr>
              <a:grpSpLocks/>
            </p:cNvGrpSpPr>
            <p:nvPr/>
          </p:nvGrpSpPr>
          <p:grpSpPr bwMode="auto">
            <a:xfrm>
              <a:off x="849209" y="3389765"/>
              <a:ext cx="3034138" cy="835126"/>
              <a:chOff x="364" y="2881"/>
              <a:chExt cx="1764" cy="622"/>
            </a:xfrm>
          </p:grpSpPr>
          <p:sp>
            <p:nvSpPr>
              <p:cNvPr id="24" name="AutoShape 13"/>
              <p:cNvSpPr>
                <a:spLocks noChangeArrowheads="1"/>
              </p:cNvSpPr>
              <p:nvPr/>
            </p:nvSpPr>
            <p:spPr bwMode="auto">
              <a:xfrm>
                <a:off x="364" y="2913"/>
                <a:ext cx="1552" cy="59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638" y="2881"/>
                <a:ext cx="1490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3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Инструмент. </a:t>
                </a:r>
                <a:r>
                  <a:rPr lang="ru-RU" altLang="ru-RU" sz="13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диагностика</a:t>
                </a:r>
              </a:p>
            </p:txBody>
          </p:sp>
        </p:grpSp>
        <p:pic>
          <p:nvPicPr>
            <p:cNvPr id="41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013" y="3532500"/>
              <a:ext cx="715963" cy="57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" name="Группа 80"/>
          <p:cNvGrpSpPr/>
          <p:nvPr/>
        </p:nvGrpSpPr>
        <p:grpSpPr>
          <a:xfrm>
            <a:off x="2554309" y="2262859"/>
            <a:ext cx="1925832" cy="540717"/>
            <a:chOff x="214714" y="1868426"/>
            <a:chExt cx="2797814" cy="715586"/>
          </a:xfrm>
        </p:grpSpPr>
        <p:grpSp>
          <p:nvGrpSpPr>
            <p:cNvPr id="42" name="Group 12"/>
            <p:cNvGrpSpPr>
              <a:grpSpLocks/>
            </p:cNvGrpSpPr>
            <p:nvPr/>
          </p:nvGrpSpPr>
          <p:grpSpPr bwMode="auto">
            <a:xfrm>
              <a:off x="214714" y="1868426"/>
              <a:ext cx="2797814" cy="715586"/>
              <a:chOff x="385" y="2840"/>
              <a:chExt cx="1737" cy="591"/>
            </a:xfrm>
          </p:grpSpPr>
          <p:sp>
            <p:nvSpPr>
              <p:cNvPr id="43" name="AutoShape 13"/>
              <p:cNvSpPr>
                <a:spLocks noChangeArrowheads="1"/>
              </p:cNvSpPr>
              <p:nvPr/>
            </p:nvSpPr>
            <p:spPr bwMode="auto">
              <a:xfrm>
                <a:off x="385" y="2840"/>
                <a:ext cx="1716" cy="59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Text Box 14"/>
              <p:cNvSpPr txBox="1">
                <a:spLocks noChangeArrowheads="1"/>
              </p:cNvSpPr>
              <p:nvPr/>
            </p:nvSpPr>
            <p:spPr bwMode="auto">
              <a:xfrm>
                <a:off x="611" y="2859"/>
                <a:ext cx="1511" cy="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Электронная регистратура</a:t>
                </a:r>
                <a:endParaRPr lang="ru-RU" altLang="ru-RU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5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39" y="1932573"/>
              <a:ext cx="5524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4660542" y="5203972"/>
            <a:ext cx="1853031" cy="523539"/>
            <a:chOff x="2553353" y="4691985"/>
            <a:chExt cx="2131946" cy="692852"/>
          </a:xfrm>
        </p:grpSpPr>
        <p:grpSp>
          <p:nvGrpSpPr>
            <p:cNvPr id="53" name="Group 18"/>
            <p:cNvGrpSpPr>
              <a:grpSpLocks/>
            </p:cNvGrpSpPr>
            <p:nvPr/>
          </p:nvGrpSpPr>
          <p:grpSpPr bwMode="auto">
            <a:xfrm>
              <a:off x="2553353" y="4691985"/>
              <a:ext cx="2131946" cy="692852"/>
              <a:chOff x="2428" y="2766"/>
              <a:chExt cx="1789" cy="477"/>
            </a:xfrm>
          </p:grpSpPr>
          <p:sp>
            <p:nvSpPr>
              <p:cNvPr id="54" name="AutoShape 19"/>
              <p:cNvSpPr>
                <a:spLocks noChangeArrowheads="1"/>
              </p:cNvSpPr>
              <p:nvPr/>
            </p:nvSpPr>
            <p:spPr bwMode="auto">
              <a:xfrm>
                <a:off x="2428" y="2794"/>
                <a:ext cx="1758" cy="4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 Box 20"/>
              <p:cNvSpPr txBox="1">
                <a:spLocks noChangeArrowheads="1"/>
              </p:cNvSpPr>
              <p:nvPr/>
            </p:nvSpPr>
            <p:spPr bwMode="auto">
              <a:xfrm>
                <a:off x="2653" y="2766"/>
                <a:ext cx="1564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Аптечное </a:t>
                </a:r>
              </a:p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учреждение</a:t>
                </a:r>
                <a:endParaRPr lang="ru-RU" altLang="ru-RU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7" name="Picture 2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293" y="4836462"/>
              <a:ext cx="482963" cy="45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Группа 82"/>
          <p:cNvGrpSpPr/>
          <p:nvPr/>
        </p:nvGrpSpPr>
        <p:grpSpPr>
          <a:xfrm>
            <a:off x="2537727" y="2840197"/>
            <a:ext cx="1990234" cy="698137"/>
            <a:chOff x="238286" y="1878568"/>
            <a:chExt cx="2891376" cy="923916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238286" y="1892526"/>
              <a:ext cx="2891376" cy="707575"/>
              <a:chOff x="-2238" y="615"/>
              <a:chExt cx="1681" cy="527"/>
            </a:xfrm>
          </p:grpSpPr>
          <p:sp>
            <p:nvSpPr>
              <p:cNvPr id="65" name="AutoShape 13"/>
              <p:cNvSpPr>
                <a:spLocks noChangeArrowheads="1"/>
              </p:cNvSpPr>
              <p:nvPr/>
            </p:nvSpPr>
            <p:spPr bwMode="auto">
              <a:xfrm>
                <a:off x="-2238" y="615"/>
                <a:ext cx="1621" cy="49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 Box 14"/>
              <p:cNvSpPr txBox="1">
                <a:spLocks noChangeArrowheads="1"/>
              </p:cNvSpPr>
              <p:nvPr/>
            </p:nvSpPr>
            <p:spPr bwMode="auto">
              <a:xfrm>
                <a:off x="-2008" y="626"/>
                <a:ext cx="1451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Портал записи </a:t>
                </a:r>
              </a:p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на </a:t>
                </a:r>
                <a:r>
                  <a:rPr lang="ru-RU" altLang="ru-RU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прием к </a:t>
                </a:r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врачу</a:t>
                </a:r>
                <a:endParaRPr lang="ru-RU" altLang="ru-RU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27" name="Picture 3" descr="D:\Работа\Нормативные документы\main_items_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77" y="1878568"/>
              <a:ext cx="633406" cy="923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Группа 83"/>
          <p:cNvGrpSpPr/>
          <p:nvPr/>
        </p:nvGrpSpPr>
        <p:grpSpPr>
          <a:xfrm>
            <a:off x="4644009" y="5797544"/>
            <a:ext cx="1909818" cy="428755"/>
            <a:chOff x="3319362" y="6336859"/>
            <a:chExt cx="2774548" cy="617929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3319362" y="6336859"/>
              <a:ext cx="2774548" cy="617929"/>
              <a:chOff x="-2534519" y="7781824"/>
              <a:chExt cx="2652697" cy="617929"/>
            </a:xfrm>
          </p:grpSpPr>
          <p:sp>
            <p:nvSpPr>
              <p:cNvPr id="70" name="AutoShape 13"/>
              <p:cNvSpPr>
                <a:spLocks noChangeArrowheads="1"/>
              </p:cNvSpPr>
              <p:nvPr/>
            </p:nvSpPr>
            <p:spPr bwMode="auto">
              <a:xfrm>
                <a:off x="-2534519" y="7781824"/>
                <a:ext cx="2551536" cy="61792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Text Box 14"/>
              <p:cNvSpPr txBox="1">
                <a:spLocks noChangeArrowheads="1"/>
              </p:cNvSpPr>
              <p:nvPr/>
            </p:nvSpPr>
            <p:spPr bwMode="auto">
              <a:xfrm>
                <a:off x="-2171354" y="7882963"/>
                <a:ext cx="2289532" cy="443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Отчетность</a:t>
                </a:r>
              </a:p>
            </p:txBody>
          </p:sp>
        </p:grpSp>
        <p:pic>
          <p:nvPicPr>
            <p:cNvPr id="1029" name="Picture 5" descr="http://cdn.stpulscen.ru/system/images/product/018/705/605_bi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67"/>
            <a:stretch/>
          </p:blipFill>
          <p:spPr bwMode="auto">
            <a:xfrm>
              <a:off x="3389743" y="6397456"/>
              <a:ext cx="441147" cy="461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6660782" y="5189889"/>
            <a:ext cx="1960953" cy="522747"/>
            <a:chOff x="6370598" y="6081009"/>
            <a:chExt cx="2908030" cy="700863"/>
          </a:xfrm>
        </p:grpSpPr>
        <p:grpSp>
          <p:nvGrpSpPr>
            <p:cNvPr id="59" name="Group 12"/>
            <p:cNvGrpSpPr>
              <a:grpSpLocks/>
            </p:cNvGrpSpPr>
            <p:nvPr/>
          </p:nvGrpSpPr>
          <p:grpSpPr bwMode="auto">
            <a:xfrm>
              <a:off x="6370598" y="6081009"/>
              <a:ext cx="2908030" cy="700863"/>
              <a:chOff x="385" y="4729"/>
              <a:chExt cx="1691" cy="522"/>
            </a:xfrm>
          </p:grpSpPr>
          <p:sp>
            <p:nvSpPr>
              <p:cNvPr id="60" name="AutoShape 13"/>
              <p:cNvSpPr>
                <a:spLocks noChangeArrowheads="1"/>
              </p:cNvSpPr>
              <p:nvPr/>
            </p:nvSpPr>
            <p:spPr bwMode="auto">
              <a:xfrm>
                <a:off x="385" y="4774"/>
                <a:ext cx="1691" cy="43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 Box 14"/>
              <p:cNvSpPr txBox="1">
                <a:spLocks noChangeArrowheads="1"/>
              </p:cNvSpPr>
              <p:nvPr/>
            </p:nvSpPr>
            <p:spPr bwMode="auto">
              <a:xfrm>
                <a:off x="703" y="4729"/>
                <a:ext cx="1373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Регистр </a:t>
                </a:r>
              </a:p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мед. работников</a:t>
                </a:r>
                <a:endParaRPr lang="ru-RU" altLang="ru-RU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1" name="Picture 7" descr="http://www.molnia.ru/fileadmin/_migrated/pics/nurs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3868" y="6158199"/>
              <a:ext cx="497903" cy="51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6660621" y="4057755"/>
            <a:ext cx="2001053" cy="541241"/>
            <a:chOff x="1475337" y="6080748"/>
            <a:chExt cx="2907092" cy="716280"/>
          </a:xfrm>
        </p:grpSpPr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1475337" y="6080748"/>
              <a:ext cx="2907092" cy="716280"/>
              <a:chOff x="402" y="3003"/>
              <a:chExt cx="1829" cy="564"/>
            </a:xfrm>
          </p:grpSpPr>
          <p:sp>
            <p:nvSpPr>
              <p:cNvPr id="20" name="AutoShape 13"/>
              <p:cNvSpPr>
                <a:spLocks noChangeArrowheads="1"/>
              </p:cNvSpPr>
              <p:nvPr/>
            </p:nvSpPr>
            <p:spPr bwMode="auto">
              <a:xfrm>
                <a:off x="402" y="3003"/>
                <a:ext cx="1790" cy="52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816" y="3022"/>
                <a:ext cx="1415" cy="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Мониторинг показателей</a:t>
                </a:r>
              </a:p>
            </p:txBody>
          </p:sp>
        </p:grpSp>
        <p:pic>
          <p:nvPicPr>
            <p:cNvPr id="1035" name="Picture 11" descr="http://www.dcz.gov.ua/kid/img/announcephoto?announceId=35967&amp;imageType=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36" y="6118682"/>
              <a:ext cx="695365" cy="62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6660355" y="4643310"/>
            <a:ext cx="1980723" cy="523332"/>
            <a:chOff x="6227564" y="4215860"/>
            <a:chExt cx="2877558" cy="692579"/>
          </a:xfrm>
        </p:grpSpPr>
        <p:grpSp>
          <p:nvGrpSpPr>
            <p:cNvPr id="49" name="Group 12"/>
            <p:cNvGrpSpPr>
              <a:grpSpLocks/>
            </p:cNvGrpSpPr>
            <p:nvPr/>
          </p:nvGrpSpPr>
          <p:grpSpPr bwMode="auto">
            <a:xfrm>
              <a:off x="6227564" y="4215860"/>
              <a:ext cx="2877558" cy="692579"/>
              <a:chOff x="2246" y="2196"/>
              <a:chExt cx="1806" cy="520"/>
            </a:xfrm>
          </p:grpSpPr>
          <p:sp>
            <p:nvSpPr>
              <p:cNvPr id="50" name="AutoShape 13"/>
              <p:cNvSpPr>
                <a:spLocks noChangeArrowheads="1"/>
              </p:cNvSpPr>
              <p:nvPr/>
            </p:nvSpPr>
            <p:spPr bwMode="auto">
              <a:xfrm>
                <a:off x="2246" y="2196"/>
                <a:ext cx="1787" cy="52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2601" y="2281"/>
                <a:ext cx="1451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ДДС-03</a:t>
                </a:r>
                <a:endParaRPr lang="ru-RU" altLang="ru-RU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9" name="Picture 15" descr="http://topnews.zp.ua/img/20130719/e88a6338bcf500d8ec6c6ee46c91d64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698" y="4233122"/>
              <a:ext cx="934833" cy="62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Группа 94"/>
          <p:cNvGrpSpPr/>
          <p:nvPr/>
        </p:nvGrpSpPr>
        <p:grpSpPr>
          <a:xfrm>
            <a:off x="4660615" y="4057716"/>
            <a:ext cx="1939481" cy="505544"/>
            <a:chOff x="6397705" y="4221744"/>
            <a:chExt cx="2817642" cy="797799"/>
          </a:xfrm>
        </p:grpSpPr>
        <p:grpSp>
          <p:nvGrpSpPr>
            <p:cNvPr id="89" name="Group 12"/>
            <p:cNvGrpSpPr>
              <a:grpSpLocks/>
            </p:cNvGrpSpPr>
            <p:nvPr/>
          </p:nvGrpSpPr>
          <p:grpSpPr bwMode="auto">
            <a:xfrm>
              <a:off x="6397705" y="4221744"/>
              <a:ext cx="2817642" cy="797799"/>
              <a:chOff x="442" y="2303"/>
              <a:chExt cx="1647" cy="599"/>
            </a:xfrm>
          </p:grpSpPr>
          <p:sp>
            <p:nvSpPr>
              <p:cNvPr id="91" name="AutoShape 13"/>
              <p:cNvSpPr>
                <a:spLocks noChangeArrowheads="1"/>
              </p:cNvSpPr>
              <p:nvPr/>
            </p:nvSpPr>
            <p:spPr bwMode="auto">
              <a:xfrm>
                <a:off x="442" y="2303"/>
                <a:ext cx="1546" cy="59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Text Box 14"/>
              <p:cNvSpPr txBox="1">
                <a:spLocks noChangeArrowheads="1"/>
              </p:cNvSpPr>
              <p:nvPr/>
            </p:nvSpPr>
            <p:spPr bwMode="auto">
              <a:xfrm>
                <a:off x="638" y="2406"/>
                <a:ext cx="1451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Онкоконтроль</a:t>
                </a:r>
                <a:endParaRPr lang="ru-RU" altLang="ru-RU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41" name="Picture 17" descr="http://www.express-novosti.ru/images/2014/04/535a38bb245ff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160" y="4340210"/>
              <a:ext cx="606972" cy="48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Группа 92"/>
          <p:cNvGrpSpPr/>
          <p:nvPr/>
        </p:nvGrpSpPr>
        <p:grpSpPr>
          <a:xfrm>
            <a:off x="4647478" y="3413412"/>
            <a:ext cx="1956776" cy="566345"/>
            <a:chOff x="3225087" y="3595886"/>
            <a:chExt cx="2869614" cy="749498"/>
          </a:xfrm>
        </p:grpSpPr>
        <p:grpSp>
          <p:nvGrpSpPr>
            <p:cNvPr id="114" name="Group 18"/>
            <p:cNvGrpSpPr>
              <a:grpSpLocks/>
            </p:cNvGrpSpPr>
            <p:nvPr/>
          </p:nvGrpSpPr>
          <p:grpSpPr bwMode="auto">
            <a:xfrm>
              <a:off x="3225087" y="3595886"/>
              <a:ext cx="2869614" cy="749498"/>
              <a:chOff x="354" y="2355"/>
              <a:chExt cx="1907" cy="516"/>
            </a:xfrm>
          </p:grpSpPr>
          <p:sp>
            <p:nvSpPr>
              <p:cNvPr id="116" name="AutoShape 19"/>
              <p:cNvSpPr>
                <a:spLocks noChangeArrowheads="1"/>
              </p:cNvSpPr>
              <p:nvPr/>
            </p:nvSpPr>
            <p:spPr bwMode="auto">
              <a:xfrm>
                <a:off x="354" y="2355"/>
                <a:ext cx="1787" cy="51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Text Box 20"/>
              <p:cNvSpPr txBox="1">
                <a:spLocks noChangeArrowheads="1"/>
              </p:cNvSpPr>
              <p:nvPr/>
            </p:nvSpPr>
            <p:spPr bwMode="auto">
              <a:xfrm>
                <a:off x="621" y="2365"/>
                <a:ext cx="1640" cy="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ru-RU" altLang="ru-RU" sz="13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Центр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ru-RU" altLang="ru-RU" sz="13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удаленных консультаций</a:t>
                </a:r>
              </a:p>
            </p:txBody>
          </p:sp>
        </p:grp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10958" y="3735550"/>
              <a:ext cx="648239" cy="519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2547107" y="5765186"/>
            <a:ext cx="1932787" cy="489060"/>
            <a:chOff x="388" y="2629"/>
            <a:chExt cx="1866" cy="483"/>
          </a:xfrm>
        </p:grpSpPr>
        <p:sp>
          <p:nvSpPr>
            <p:cNvPr id="123" name="AutoShape 19"/>
            <p:cNvSpPr>
              <a:spLocks noChangeArrowheads="1"/>
            </p:cNvSpPr>
            <p:nvPr/>
          </p:nvSpPr>
          <p:spPr bwMode="auto">
            <a:xfrm>
              <a:off x="388" y="2629"/>
              <a:ext cx="1844" cy="4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Text Box 20"/>
            <p:cNvSpPr txBox="1">
              <a:spLocks noChangeArrowheads="1"/>
            </p:cNvSpPr>
            <p:nvPr/>
          </p:nvSpPr>
          <p:spPr bwMode="auto">
            <a:xfrm>
              <a:off x="614" y="2739"/>
              <a:ext cx="164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Вакцинация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660398" y="4641584"/>
            <a:ext cx="1910531" cy="538429"/>
            <a:chOff x="3348228" y="4027060"/>
            <a:chExt cx="2775585" cy="712560"/>
          </a:xfrm>
        </p:grpSpPr>
        <p:grpSp>
          <p:nvGrpSpPr>
            <p:cNvPr id="126" name="Group 12"/>
            <p:cNvGrpSpPr>
              <a:grpSpLocks/>
            </p:cNvGrpSpPr>
            <p:nvPr/>
          </p:nvGrpSpPr>
          <p:grpSpPr bwMode="auto">
            <a:xfrm>
              <a:off x="3348228" y="4027060"/>
              <a:ext cx="2775585" cy="712560"/>
              <a:chOff x="414" y="1583"/>
              <a:chExt cx="1742" cy="535"/>
            </a:xfrm>
          </p:grpSpPr>
          <p:sp>
            <p:nvSpPr>
              <p:cNvPr id="128" name="AutoShape 13"/>
              <p:cNvSpPr>
                <a:spLocks noChangeArrowheads="1"/>
              </p:cNvSpPr>
              <p:nvPr/>
            </p:nvSpPr>
            <p:spPr bwMode="auto">
              <a:xfrm>
                <a:off x="414" y="1583"/>
                <a:ext cx="1660" cy="52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Text Box 14"/>
              <p:cNvSpPr txBox="1">
                <a:spLocks noChangeArrowheads="1"/>
              </p:cNvSpPr>
              <p:nvPr/>
            </p:nvSpPr>
            <p:spPr bwMode="auto">
              <a:xfrm>
                <a:off x="705" y="1598"/>
                <a:ext cx="1451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Регистр </a:t>
                </a:r>
              </a:p>
              <a:p>
                <a:pPr algn="ctr"/>
                <a:r>
                  <a:rPr lang="ru-RU" altLang="ru-RU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БСК</a:t>
                </a:r>
                <a:endParaRPr lang="ru-RU" altLang="ru-RU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51" name="Picture 27" descr="http://i.cnnturk.com/pscnnturk/100/93x63/527b902b992df10fd8c0a1a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744" y="4139633"/>
              <a:ext cx="826706" cy="495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" name="AutoShape 13"/>
          <p:cNvSpPr>
            <a:spLocks noChangeArrowheads="1"/>
          </p:cNvSpPr>
          <p:nvPr/>
        </p:nvSpPr>
        <p:spPr bwMode="auto">
          <a:xfrm>
            <a:off x="6660781" y="3413389"/>
            <a:ext cx="1959379" cy="5663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7111797" y="3443078"/>
            <a:ext cx="1708675" cy="45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АРМ </a:t>
            </a:r>
            <a:endParaRPr lang="ru-RU" alt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руководителя</a:t>
            </a:r>
            <a:endParaRPr lang="ru-RU" alt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5" name="Picture 31" descr="http://www.eos.com.ua/eos/images/products/delo_arm_rukovod/picture2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13"/>
          <a:stretch/>
        </p:blipFill>
        <p:spPr bwMode="auto">
          <a:xfrm>
            <a:off x="6720497" y="3473628"/>
            <a:ext cx="549117" cy="4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AutoShape 19"/>
          <p:cNvSpPr>
            <a:spLocks noChangeArrowheads="1"/>
          </p:cNvSpPr>
          <p:nvPr/>
        </p:nvSpPr>
        <p:spPr bwMode="auto">
          <a:xfrm>
            <a:off x="6660781" y="2260148"/>
            <a:ext cx="1958400" cy="5255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6986976" y="2262063"/>
            <a:ext cx="1698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Мониторинг рождаемости</a:t>
            </a:r>
            <a:endParaRPr lang="ru-RU" alt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AutoShape 13"/>
          <p:cNvSpPr>
            <a:spLocks noChangeArrowheads="1"/>
          </p:cNvSpPr>
          <p:nvPr/>
        </p:nvSpPr>
        <p:spPr bwMode="auto">
          <a:xfrm>
            <a:off x="6660785" y="2861903"/>
            <a:ext cx="1958396" cy="465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14"/>
          <p:cNvSpPr txBox="1">
            <a:spLocks noChangeArrowheads="1"/>
          </p:cNvSpPr>
          <p:nvPr/>
        </p:nvSpPr>
        <p:spPr bwMode="auto">
          <a:xfrm>
            <a:off x="6881296" y="6285867"/>
            <a:ext cx="1939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Регистр 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еременных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2869" y="6347460"/>
            <a:ext cx="469870" cy="40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Text Box 20"/>
          <p:cNvSpPr txBox="1">
            <a:spLocks noChangeArrowheads="1"/>
          </p:cNvSpPr>
          <p:nvPr/>
        </p:nvSpPr>
        <p:spPr bwMode="auto">
          <a:xfrm>
            <a:off x="7020272" y="2932380"/>
            <a:ext cx="1698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Регистр ИПРА</a:t>
            </a:r>
            <a:endParaRPr lang="ru-RU" alt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" name="Picture 4" descr="Картинки по запросу инвалид знак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24" y="2905334"/>
            <a:ext cx="400662" cy="3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Картинки по запросу рождаемость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r="13959"/>
          <a:stretch/>
        </p:blipFill>
        <p:spPr bwMode="auto">
          <a:xfrm>
            <a:off x="6751171" y="2318808"/>
            <a:ext cx="440268" cy="3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275" y="2852936"/>
            <a:ext cx="24794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8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Региональный </a:t>
            </a:r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сегмент </a:t>
            </a:r>
            <a:r>
              <a:rPr lang="ru-RU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ЕГИСЗ </a:t>
            </a:r>
          </a:p>
          <a:p>
            <a:pPr algn="ctr"/>
            <a:r>
              <a:rPr lang="ru-RU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Республике Башкортостан –</a:t>
            </a:r>
          </a:p>
          <a:p>
            <a:pPr algn="ctr"/>
            <a:r>
              <a:rPr lang="ru-RU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РМИАС РБ</a:t>
            </a:r>
            <a:endParaRPr lang="ru-RU" sz="1800" b="1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AutoShape 13"/>
          <p:cNvSpPr>
            <a:spLocks noChangeArrowheads="1"/>
          </p:cNvSpPr>
          <p:nvPr/>
        </p:nvSpPr>
        <p:spPr bwMode="auto">
          <a:xfrm>
            <a:off x="2547106" y="3450129"/>
            <a:ext cx="1909973" cy="5474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endParaRPr lang="ru-RU" alt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4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14" y="3573016"/>
            <a:ext cx="255128" cy="32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" name="Text Box 14"/>
          <p:cNvSpPr txBox="1">
            <a:spLocks noChangeArrowheads="1"/>
          </p:cNvSpPr>
          <p:nvPr/>
        </p:nvSpPr>
        <p:spPr bwMode="auto">
          <a:xfrm>
            <a:off x="2555771" y="3474344"/>
            <a:ext cx="20882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Центр </a:t>
            </a:r>
            <a:r>
              <a:rPr lang="ru-RU" alt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ситуационных </a:t>
            </a:r>
          </a:p>
          <a:p>
            <a:pPr algn="ctr"/>
            <a:r>
              <a:rPr lang="ru-RU" alt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проектных решений</a:t>
            </a:r>
            <a:endParaRPr lang="ru-RU" alt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AutoShape 13"/>
          <p:cNvSpPr>
            <a:spLocks noChangeArrowheads="1"/>
          </p:cNvSpPr>
          <p:nvPr/>
        </p:nvSpPr>
        <p:spPr bwMode="auto">
          <a:xfrm>
            <a:off x="2562343" y="5234379"/>
            <a:ext cx="1894736" cy="4546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3" name="Группа 152"/>
          <p:cNvGrpSpPr/>
          <p:nvPr/>
        </p:nvGrpSpPr>
        <p:grpSpPr>
          <a:xfrm>
            <a:off x="2689930" y="5231382"/>
            <a:ext cx="1949813" cy="515398"/>
            <a:chOff x="6526560" y="4777365"/>
            <a:chExt cx="2889916" cy="682081"/>
          </a:xfrm>
        </p:grpSpPr>
        <p:sp>
          <p:nvSpPr>
            <p:cNvPr id="157" name="Text Box 14"/>
            <p:cNvSpPr txBox="1">
              <a:spLocks noChangeArrowheads="1"/>
            </p:cNvSpPr>
            <p:nvPr/>
          </p:nvSpPr>
          <p:spPr bwMode="auto">
            <a:xfrm>
              <a:off x="6897470" y="4777365"/>
              <a:ext cx="2519006" cy="68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altLang="ru-RU" sz="13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Льготное </a:t>
              </a:r>
              <a:r>
                <a:rPr lang="ru-RU" altLang="ru-RU" sz="13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лекарственное </a:t>
              </a:r>
              <a:r>
                <a:rPr lang="ru-RU" altLang="ru-RU" sz="13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обеспечение</a:t>
              </a:r>
            </a:p>
          </p:txBody>
        </p:sp>
        <p:pic>
          <p:nvPicPr>
            <p:cNvPr id="155" name="Picture 29" descr="http://www.esc.ru/upload/iblock/778/%D0%A4%D0%B0%D1%80%D0%BC%D0%AD%D1%82%D0%B0%D0%BB%D0%BE%D0%BD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560" y="4800107"/>
              <a:ext cx="750133" cy="51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8" name="AutoShape 19"/>
          <p:cNvSpPr>
            <a:spLocks noChangeArrowheads="1"/>
          </p:cNvSpPr>
          <p:nvPr/>
        </p:nvSpPr>
        <p:spPr bwMode="auto">
          <a:xfrm>
            <a:off x="4647478" y="6319578"/>
            <a:ext cx="1833518" cy="4457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 Box 20"/>
          <p:cNvSpPr txBox="1">
            <a:spLocks noChangeArrowheads="1"/>
          </p:cNvSpPr>
          <p:nvPr/>
        </p:nvSpPr>
        <p:spPr bwMode="auto">
          <a:xfrm>
            <a:off x="4842093" y="6296059"/>
            <a:ext cx="1698698" cy="45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Мониторинг </a:t>
            </a:r>
            <a:endParaRPr lang="ru-RU" alt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смертности</a:t>
            </a:r>
            <a:endParaRPr lang="ru-RU" alt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" name="Picture 25" descr="https://lh3.googleusercontent.com/3Jgvuf0DWVCC81x84QqyzUN5OU-vufQMgHSxbI-89hW79u0A_INHMRE2t-roLb_9dA=w300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12283" r="9126" b="8175"/>
          <a:stretch/>
        </p:blipFill>
        <p:spPr bwMode="auto">
          <a:xfrm>
            <a:off x="4707472" y="6365493"/>
            <a:ext cx="359521" cy="35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p1.pichost.me/i/53/176217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/>
          <a:stretch/>
        </p:blipFill>
        <p:spPr bwMode="auto">
          <a:xfrm>
            <a:off x="2617852" y="5814223"/>
            <a:ext cx="541063" cy="38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AutoShape 13"/>
          <p:cNvSpPr>
            <a:spLocks noChangeArrowheads="1"/>
          </p:cNvSpPr>
          <p:nvPr/>
        </p:nvSpPr>
        <p:spPr bwMode="auto">
          <a:xfrm>
            <a:off x="6660232" y="5797544"/>
            <a:ext cx="1944216" cy="4287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 Box 14"/>
          <p:cNvSpPr txBox="1">
            <a:spLocks noChangeArrowheads="1"/>
          </p:cNvSpPr>
          <p:nvPr/>
        </p:nvSpPr>
        <p:spPr bwMode="auto">
          <a:xfrm>
            <a:off x="6860076" y="5857527"/>
            <a:ext cx="1939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Регистр ЛС</a:t>
            </a:r>
          </a:p>
        </p:txBody>
      </p:sp>
      <p:pic>
        <p:nvPicPr>
          <p:cNvPr id="163" name="Picture 1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73" y="5813155"/>
            <a:ext cx="444013" cy="4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2" descr="http://cs629228.vk.me/v629228729/2321b/jqmb3A2ZtvU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166">
            <a:off x="2597062" y="4148134"/>
            <a:ext cx="413140" cy="3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Text Box 14"/>
          <p:cNvSpPr txBox="1">
            <a:spLocks noChangeArrowheads="1"/>
          </p:cNvSpPr>
          <p:nvPr/>
        </p:nvSpPr>
        <p:spPr bwMode="auto">
          <a:xfrm>
            <a:off x="2826874" y="4077072"/>
            <a:ext cx="17401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Электронная медицинская карта</a:t>
            </a:r>
            <a:endParaRPr lang="ru-RU" alt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32" y="178320"/>
            <a:ext cx="8587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ОСНОВНЫЕ ХАРАКТЕРИСТИКИ РМИАС РБ. </a:t>
            </a:r>
          </a:p>
          <a:p>
            <a:pPr indent="342900" algn="ctr">
              <a:spcAft>
                <a:spcPts val="0"/>
              </a:spcAft>
            </a:pPr>
            <a:r>
              <a:rPr lang="ru-RU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ОБЪЕМЫ ХРАНИМОЙ И ОБРАБАТЫВАЕМОЙ ИНФОРМАЦИИ</a:t>
            </a:r>
            <a:endParaRPr lang="ru-RU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4357819"/>
              </p:ext>
            </p:extLst>
          </p:nvPr>
        </p:nvGraphicFramePr>
        <p:xfrm>
          <a:off x="35496" y="1124744"/>
          <a:ext cx="89644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8520" y="1916832"/>
            <a:ext cx="9252521" cy="4176464"/>
            <a:chOff x="-108520" y="1916832"/>
            <a:chExt cx="9252521" cy="4176464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3" t="19308" r="3327" b="7034"/>
            <a:stretch/>
          </p:blipFill>
          <p:spPr bwMode="auto">
            <a:xfrm>
              <a:off x="-108520" y="1916832"/>
              <a:ext cx="9252520" cy="4176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434537"/>
              <a:ext cx="2895600" cy="36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7" y="2458170"/>
              <a:ext cx="3707904" cy="3635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6815" y="2661980"/>
            <a:ext cx="21602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2578" y="3140968"/>
            <a:ext cx="201622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6594" y="3573016"/>
            <a:ext cx="187220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"/>
          <a:stretch/>
        </p:blipFill>
        <p:spPr bwMode="auto">
          <a:xfrm>
            <a:off x="-36513" y="1141678"/>
            <a:ext cx="9175389" cy="32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8" name="Прямоугольник 17"/>
          <p:cNvSpPr/>
          <p:nvPr/>
        </p:nvSpPr>
        <p:spPr>
          <a:xfrm>
            <a:off x="-252536" y="154695"/>
            <a:ext cx="936104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1400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ЦЕНТР </a:t>
            </a:r>
            <a:r>
              <a:rPr lang="en-US" sz="1400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СИТУАЦИОННЫ</a:t>
            </a:r>
            <a:r>
              <a:rPr lang="ru-RU" sz="1400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Х И ПРОЕКТНЫХ РЕШЕНИЙ МИНЗДРАВА РЕСПУБЛИКИ БАШКОРТОСТАН</a:t>
            </a:r>
          </a:p>
          <a:p>
            <a:pPr indent="342900" algn="ctr">
              <a:spcAft>
                <a:spcPts val="0"/>
              </a:spcAft>
            </a:pPr>
            <a:endParaRPr lang="ru-RU" sz="1400" b="1" dirty="0" smtClean="0">
              <a:solidFill>
                <a:srgbClr val="FFFFCC"/>
              </a:solidFill>
              <a:latin typeface="Arial"/>
              <a:cs typeface="Arial" pitchFamily="34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1900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СМЕРТНОСТЬ ПО МУНИЦИПИАЛЬНЫМ ОБРАЗОВАНИЯМ</a:t>
            </a:r>
            <a:endParaRPr lang="ru-RU" sz="1900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972616" y="1487737"/>
            <a:ext cx="954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-18616" y="1468667"/>
            <a:ext cx="4574328" cy="5457786"/>
            <a:chOff x="-36512" y="1484784"/>
            <a:chExt cx="4574328" cy="545778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36512" y="1484784"/>
              <a:ext cx="4574328" cy="5457786"/>
              <a:chOff x="-65790" y="1203278"/>
              <a:chExt cx="4298482" cy="5926780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5790" y="1700808"/>
                <a:ext cx="4295775" cy="5429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3083" y="1203278"/>
                <a:ext cx="4295775" cy="569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1086935" y="1670310"/>
              <a:ext cx="1612857" cy="320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4521645" y="1467850"/>
            <a:ext cx="4643750" cy="5456947"/>
            <a:chOff x="4499993" y="1485623"/>
            <a:chExt cx="4643750" cy="545694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499993" y="1485623"/>
              <a:ext cx="4643750" cy="5456947"/>
              <a:chOff x="4499993" y="1412776"/>
              <a:chExt cx="4643750" cy="545694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4160" y="1826276"/>
                <a:ext cx="4609583" cy="5043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3" y="1412776"/>
                <a:ext cx="4638884" cy="516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032522" y="1742699"/>
              <a:ext cx="1612857" cy="320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02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-0.00579 L 1.13698 -0.00625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7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0" y="11232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>
              <a:spcAft>
                <a:spcPts val="0"/>
              </a:spcAft>
            </a:pP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ЦЕНТР </a:t>
            </a:r>
            <a:r>
              <a:rPr lang="en-US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СИТУАЦИОННЫ</a:t>
            </a: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Х И ПРОЕКТНЫХ РЕШЕНИЙ МИНЗДРАВА РЕСПУБЛИКИ БАШКОРТОСТАН</a:t>
            </a:r>
          </a:p>
          <a:p>
            <a:pPr lvl="0" indent="342900" algn="ctr">
              <a:spcAft>
                <a:spcPts val="0"/>
              </a:spcAft>
            </a:pPr>
            <a:endParaRPr lang="ru-RU" sz="900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1900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ПЛАНОВЫЕ ПОКАЗАТЕЛИ ОБЩЕЙ СМЕРТНОСТИ </a:t>
            </a:r>
          </a:p>
          <a:p>
            <a:pPr indent="342900" algn="ctr">
              <a:spcAft>
                <a:spcPts val="0"/>
              </a:spcAft>
            </a:pPr>
            <a:r>
              <a:rPr lang="ru-RU" sz="1900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ПО МУНИЦИПАЛЬНЫМ ОБРАЗОВАНИЯМ</a:t>
            </a:r>
            <a:endParaRPr lang="ru-RU" sz="1900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039"/>
            <a:ext cx="5465762" cy="55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4" y="1115706"/>
            <a:ext cx="9179848" cy="5742294"/>
            <a:chOff x="664" y="1115706"/>
            <a:chExt cx="9179848" cy="574229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762" y="1115706"/>
              <a:ext cx="3714750" cy="5742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129908"/>
              <a:ext cx="5465098" cy="5168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82"/>
            <a:stretch/>
          </p:blipFill>
          <p:spPr bwMode="auto">
            <a:xfrm>
              <a:off x="35496" y="6147911"/>
              <a:ext cx="1924050" cy="587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6453336"/>
              <a:ext cx="191452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287" y="6436568"/>
              <a:ext cx="18954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2" y="5955421"/>
              <a:ext cx="143827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5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7"/>
          <a:stretch/>
        </p:blipFill>
        <p:spPr bwMode="auto">
          <a:xfrm>
            <a:off x="0" y="1154445"/>
            <a:ext cx="9144000" cy="273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-5448" y="3901992"/>
            <a:ext cx="9149448" cy="2956007"/>
            <a:chOff x="-5448" y="3901992"/>
            <a:chExt cx="9149448" cy="3343433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01992"/>
              <a:ext cx="914400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901992"/>
              <a:ext cx="4464496" cy="452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48" y="4302043"/>
              <a:ext cx="9149448" cy="2943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 useBgFill="1">
        <p:nvSpPr>
          <p:cNvPr id="8" name="Прямоугольник 7"/>
          <p:cNvSpPr/>
          <p:nvPr/>
        </p:nvSpPr>
        <p:spPr>
          <a:xfrm>
            <a:off x="0" y="14670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>
              <a:spcAft>
                <a:spcPts val="0"/>
              </a:spcAft>
            </a:pP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ЦЕНТР </a:t>
            </a:r>
            <a:r>
              <a:rPr lang="en-US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СИТУАЦИОННЫ</a:t>
            </a: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Х И ПРОЕКТНЫХ РЕШЕНИЙ МИНЗДРАВА РЕСПУБЛИКИ БАШКОРТОСТАН</a:t>
            </a:r>
          </a:p>
          <a:p>
            <a:pPr lvl="0" indent="342900" algn="ctr">
              <a:spcAft>
                <a:spcPts val="0"/>
              </a:spcAft>
            </a:pPr>
            <a:endParaRPr lang="ru-RU" sz="900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1900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АНАЛИТИКА</a:t>
            </a:r>
            <a:endParaRPr lang="ru-RU" sz="1900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2" y="1143794"/>
            <a:ext cx="6794524" cy="57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584304" y="1546169"/>
            <a:ext cx="2160240" cy="21602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115616" y="1177702"/>
            <a:ext cx="6768752" cy="5744457"/>
            <a:chOff x="395536" y="1107838"/>
            <a:chExt cx="6037343" cy="5744457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412776"/>
              <a:ext cx="6037343" cy="543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07838"/>
              <a:ext cx="6037343" cy="48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5575493" y="1971748"/>
            <a:ext cx="1883537" cy="21602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0" y="17170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>
              <a:spcAft>
                <a:spcPts val="0"/>
              </a:spcAft>
            </a:pP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ЦЕНТР </a:t>
            </a:r>
            <a:r>
              <a:rPr lang="en-US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СИТУАЦИОННЫ</a:t>
            </a: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Х И ПРОЕКТНЫХ РЕШЕНИЙ МИНЗДРАВА РЕСПУБЛИКИ БАШКОРТОСТАН</a:t>
            </a:r>
          </a:p>
          <a:p>
            <a:pPr lvl="0" indent="342900" algn="ctr">
              <a:spcAft>
                <a:spcPts val="0"/>
              </a:spcAft>
            </a:pPr>
            <a:endParaRPr lang="ru-RU" sz="900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19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СМЕРТНОСТЬ ПО ПРИКРЕПЛЕННОМУ НАСЕЛЕНИЮ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84262" y="1093556"/>
            <a:ext cx="7704162" cy="5720847"/>
            <a:chOff x="-4140968" y="1093556"/>
            <a:chExt cx="7704162" cy="5720847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40968" y="1093556"/>
              <a:ext cx="7704162" cy="5719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0638" y="6559946"/>
              <a:ext cx="2103512" cy="254457"/>
            </a:xfrm>
            <a:prstGeom prst="rect">
              <a:avLst/>
            </a:prstGeom>
            <a:ln w="349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3404244" y="6571475"/>
            <a:ext cx="2103859" cy="262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21550"/>
            <a:ext cx="4896544" cy="4655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-11688" y="1084099"/>
            <a:ext cx="9160946" cy="5733256"/>
            <a:chOff x="-16945" y="1065180"/>
            <a:chExt cx="9160946" cy="5431815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" y="1314750"/>
              <a:ext cx="9142449" cy="5182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45" y="1065180"/>
              <a:ext cx="9160946" cy="257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7502" y="2280462"/>
            <a:ext cx="9121411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333375" y="1448941"/>
            <a:ext cx="8477250" cy="2124075"/>
            <a:chOff x="333375" y="1448941"/>
            <a:chExt cx="8477250" cy="212407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1448941"/>
              <a:ext cx="8477250" cy="2124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2699792" y="1700808"/>
              <a:ext cx="237626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071167" y="2047018"/>
              <a:ext cx="41260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429397" y="2051185"/>
              <a:ext cx="41260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587557" y="2047018"/>
              <a:ext cx="78605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5714603" y="2054495"/>
              <a:ext cx="41260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6660232" y="1715691"/>
              <a:ext cx="1491208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107504" y="3992512"/>
            <a:ext cx="8941899" cy="2620664"/>
            <a:chOff x="107504" y="3992512"/>
            <a:chExt cx="8941899" cy="26206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992512"/>
              <a:ext cx="8941899" cy="26206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49" name="Прямая соединительная линия 48"/>
            <p:cNvCxnSpPr/>
            <p:nvPr/>
          </p:nvCxnSpPr>
          <p:spPr>
            <a:xfrm>
              <a:off x="2277467" y="4941168"/>
              <a:ext cx="452678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0" y="1084098"/>
            <a:ext cx="9149258" cy="5801286"/>
            <a:chOff x="-108520" y="1743354"/>
            <a:chExt cx="9257778" cy="5142030"/>
          </a:xfrm>
        </p:grpSpPr>
        <p:pic>
          <p:nvPicPr>
            <p:cNvPr id="33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3168815"/>
              <a:ext cx="9237433" cy="3716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056" y="1743354"/>
              <a:ext cx="9250314" cy="1425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46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6732240" y="674136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" y="1103933"/>
            <a:ext cx="91312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5536" y="3933056"/>
            <a:ext cx="30243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 useBgFill="1">
        <p:nvSpPr>
          <p:cNvPr id="6" name="Прямоугольник 5"/>
          <p:cNvSpPr/>
          <p:nvPr/>
        </p:nvSpPr>
        <p:spPr>
          <a:xfrm>
            <a:off x="-180528" y="17170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>
              <a:spcAft>
                <a:spcPts val="0"/>
              </a:spcAft>
            </a:pP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ЦЕНТР </a:t>
            </a:r>
            <a:r>
              <a:rPr lang="en-US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СИТУАЦИОННЫ</a:t>
            </a: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Х И ПРОЕКТНЫХ РЕШЕНИЙ МИНЗДРАВА РЕСПУБЛИКИ БАШКОРТОСТАН</a:t>
            </a:r>
          </a:p>
          <a:p>
            <a:pPr lvl="0" indent="342900" algn="ctr">
              <a:spcAft>
                <a:spcPts val="0"/>
              </a:spcAft>
            </a:pPr>
            <a:endParaRPr lang="ru-RU" sz="900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19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ДОСТУПНОСТЬ АМБУЛАТОРНО-ПОЛИКЛИНИЧЕСКОЙ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9321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50145"/>
            <a:ext cx="7468957" cy="570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25" y="2019141"/>
            <a:ext cx="5195587" cy="48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6"/>
          <a:stretch/>
        </p:blipFill>
        <p:spPr bwMode="auto">
          <a:xfrm>
            <a:off x="-6916" y="1148249"/>
            <a:ext cx="3138756" cy="5707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08331"/>
            <a:ext cx="3203848" cy="2049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15" y="4808331"/>
            <a:ext cx="2821804" cy="2047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/>
          <a:stretch/>
        </p:blipFill>
        <p:spPr bwMode="auto">
          <a:xfrm>
            <a:off x="5953017" y="1131316"/>
            <a:ext cx="3190983" cy="171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20" y="2851041"/>
            <a:ext cx="3190980" cy="1957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Прямоугольник 11"/>
          <p:cNvSpPr/>
          <p:nvPr/>
        </p:nvSpPr>
        <p:spPr>
          <a:xfrm>
            <a:off x="0" y="14670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>
              <a:spcAft>
                <a:spcPts val="0"/>
              </a:spcAft>
            </a:pP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ЦЕНТР </a:t>
            </a:r>
            <a:r>
              <a:rPr lang="en-US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СИТУАЦИОННЫ</a:t>
            </a:r>
            <a:r>
              <a:rPr lang="ru-RU" sz="1400" b="1" dirty="0">
                <a:solidFill>
                  <a:srgbClr val="FFFFCC"/>
                </a:solidFill>
                <a:latin typeface="Arial"/>
                <a:cs typeface="Arial" pitchFamily="34" charset="0"/>
              </a:rPr>
              <a:t>Х И ПРОЕКТНЫХ РЕШЕНИЙ МИНЗДРАВА РЕСПУБЛИКИ БАШКОРТОСТАН</a:t>
            </a:r>
          </a:p>
          <a:p>
            <a:pPr lvl="0" indent="342900" algn="ctr">
              <a:spcAft>
                <a:spcPts val="0"/>
              </a:spcAft>
            </a:pPr>
            <a:endParaRPr lang="ru-RU" sz="900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1900" b="1" dirty="0" smtClean="0">
                <a:solidFill>
                  <a:srgbClr val="FFFFCC"/>
                </a:solidFill>
                <a:latin typeface="Arial"/>
                <a:cs typeface="Arial" pitchFamily="34" charset="0"/>
              </a:rPr>
              <a:t>РОЖДАЕМОСТЬ</a:t>
            </a:r>
            <a:endParaRPr lang="ru-RU" sz="1900" b="1" dirty="0">
              <a:solidFill>
                <a:srgbClr val="FFFFCC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1884"/>
            <a:ext cx="2820728" cy="1689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131840" y="2846795"/>
            <a:ext cx="2820728" cy="1953916"/>
            <a:chOff x="3131840" y="2854415"/>
            <a:chExt cx="2720320" cy="164804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" r="3133" b="27911"/>
            <a:stretch/>
          </p:blipFill>
          <p:spPr bwMode="auto">
            <a:xfrm>
              <a:off x="3131840" y="2854415"/>
              <a:ext cx="2720320" cy="14051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96" r="3133"/>
            <a:stretch/>
          </p:blipFill>
          <p:spPr bwMode="auto">
            <a:xfrm>
              <a:off x="3131840" y="4256189"/>
              <a:ext cx="2720320" cy="246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42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ased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5040</TotalTime>
  <Words>285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Zased_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IL</cp:lastModifiedBy>
  <cp:revision>298</cp:revision>
  <cp:lastPrinted>2017-04-02T10:09:33Z</cp:lastPrinted>
  <dcterms:created xsi:type="dcterms:W3CDTF">2013-09-04T11:39:53Z</dcterms:created>
  <dcterms:modified xsi:type="dcterms:W3CDTF">2017-04-10T14:21:43Z</dcterms:modified>
</cp:coreProperties>
</file>